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  <p:sldMasterId id="2147483708" r:id="rId2"/>
    <p:sldMasterId id="2147483756" r:id="rId3"/>
    <p:sldMasterId id="2147483784" r:id="rId4"/>
  </p:sldMasterIdLst>
  <p:notesMasterIdLst>
    <p:notesMasterId r:id="rId56"/>
  </p:notesMasterIdLst>
  <p:handoutMasterIdLst>
    <p:handoutMasterId r:id="rId57"/>
  </p:handoutMasterIdLst>
  <p:sldIdLst>
    <p:sldId id="760" r:id="rId5"/>
    <p:sldId id="704" r:id="rId6"/>
    <p:sldId id="964" r:id="rId7"/>
    <p:sldId id="946" r:id="rId8"/>
    <p:sldId id="945" r:id="rId9"/>
    <p:sldId id="947" r:id="rId10"/>
    <p:sldId id="948" r:id="rId11"/>
    <p:sldId id="951" r:id="rId12"/>
    <p:sldId id="952" r:id="rId13"/>
    <p:sldId id="949" r:id="rId14"/>
    <p:sldId id="965" r:id="rId15"/>
    <p:sldId id="927" r:id="rId16"/>
    <p:sldId id="940" r:id="rId17"/>
    <p:sldId id="941" r:id="rId18"/>
    <p:sldId id="942" r:id="rId19"/>
    <p:sldId id="943" r:id="rId20"/>
    <p:sldId id="928" r:id="rId21"/>
    <p:sldId id="929" r:id="rId22"/>
    <p:sldId id="930" r:id="rId23"/>
    <p:sldId id="966" r:id="rId24"/>
    <p:sldId id="933" r:id="rId25"/>
    <p:sldId id="971" r:id="rId26"/>
    <p:sldId id="972" r:id="rId27"/>
    <p:sldId id="973" r:id="rId28"/>
    <p:sldId id="974" r:id="rId29"/>
    <p:sldId id="975" r:id="rId30"/>
    <p:sldId id="976" r:id="rId31"/>
    <p:sldId id="977" r:id="rId32"/>
    <p:sldId id="978" r:id="rId33"/>
    <p:sldId id="934" r:id="rId34"/>
    <p:sldId id="935" r:id="rId35"/>
    <p:sldId id="967" r:id="rId36"/>
    <p:sldId id="932" r:id="rId37"/>
    <p:sldId id="937" r:id="rId38"/>
    <p:sldId id="938" r:id="rId39"/>
    <p:sldId id="907" r:id="rId40"/>
    <p:sldId id="908" r:id="rId41"/>
    <p:sldId id="957" r:id="rId42"/>
    <p:sldId id="909" r:id="rId43"/>
    <p:sldId id="958" r:id="rId44"/>
    <p:sldId id="919" r:id="rId45"/>
    <p:sldId id="960" r:id="rId46"/>
    <p:sldId id="968" r:id="rId47"/>
    <p:sldId id="961" r:id="rId48"/>
    <p:sldId id="962" r:id="rId49"/>
    <p:sldId id="963" r:id="rId50"/>
    <p:sldId id="926" r:id="rId51"/>
    <p:sldId id="969" r:id="rId52"/>
    <p:sldId id="911" r:id="rId53"/>
    <p:sldId id="912" r:id="rId54"/>
    <p:sldId id="970" r:id="rId55"/>
  </p:sldIdLst>
  <p:sldSz cx="9144000" cy="6858000" type="screen4x3"/>
  <p:notesSz cx="6797675" cy="9928225"/>
  <p:embeddedFontLst>
    <p:embeddedFont>
      <p:font typeface="MS PGothic" panose="020B0600070205080204" pitchFamily="34" charset="-128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mic Sans MS" panose="030F0702030302020204" pitchFamily="66" charset="0"/>
      <p:regular r:id="rId65"/>
      <p:bold r:id="rId66"/>
      <p:italic r:id="rId67"/>
      <p:boldItalic r:id="rId68"/>
    </p:embeddedFont>
    <p:embeddedFont>
      <p:font typeface="나눔고딕" panose="020B0600000101010101" charset="-127"/>
      <p:regular r:id="rId69"/>
      <p:bold r:id="rId70"/>
    </p:embeddedFont>
    <p:embeddedFont>
      <p:font typeface="Cambria Math" panose="02040503050406030204" pitchFamily="18" charset="0"/>
      <p:regular r:id="rId71"/>
    </p:embeddedFont>
    <p:embeddedFont>
      <p:font typeface="Helvetica" panose="020B0604020202020204" pitchFamily="34" charset="0"/>
      <p:regular r:id="rId72"/>
      <p:bold r:id="rId73"/>
      <p:italic r:id="rId74"/>
      <p:boldItalic r:id="rId75"/>
    </p:embeddedFont>
    <p:embeddedFont>
      <p:font typeface="MS PGothic" panose="020B0600070205080204" pitchFamily="34" charset="-128"/>
      <p:regular r:id="rId58"/>
    </p:embeddedFont>
    <p:embeddedFont>
      <p:font typeface="Calibri Light" panose="020F0302020204030204" pitchFamily="34" charset="0"/>
      <p:regular r:id="rId76"/>
      <p:italic r:id="rId77"/>
    </p:embeddedFont>
    <p:embeddedFont>
      <p:font typeface="나눔고딕 ExtraBold" panose="020B0600000101010101" charset="-12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CB"/>
    <a:srgbClr val="EBF7FF"/>
    <a:srgbClr val="00A1FA"/>
    <a:srgbClr val="006096"/>
    <a:srgbClr val="F1762A"/>
    <a:srgbClr val="FF9900"/>
    <a:srgbClr val="FFFFFF"/>
    <a:srgbClr val="FFFF00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0092" autoAdjust="0"/>
  </p:normalViewPr>
  <p:slideViewPr>
    <p:cSldViewPr>
      <p:cViewPr varScale="1">
        <p:scale>
          <a:sx n="83" d="100"/>
          <a:sy n="83" d="100"/>
        </p:scale>
        <p:origin x="540" y="84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9.fntdata"/><Relationship Id="rId7" Type="http://schemas.openxmlformats.org/officeDocument/2006/relationships/slide" Target="slides/slide3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346FA-FE06-4D8C-BF98-AB83E788B846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196F-6DE6-4FB5-8394-924BDCC85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39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98F42-5324-4C51-B5A1-4961C721B62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56A67-1248-4E5A-B48B-106F6DC07D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71538" y="1308100"/>
            <a:ext cx="4703762" cy="35290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29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8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2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7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2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26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43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1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3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3275" y="1268413"/>
            <a:ext cx="4562475" cy="3422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78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65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05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11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78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9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73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19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50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72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3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20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85850" y="1204913"/>
            <a:ext cx="4332288" cy="3249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71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17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9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6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5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8A2-8D91-437F-8B1A-40C7730E7DF8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05.이미지소스\platform\Hi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55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79512" y="404664"/>
            <a:ext cx="5961866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기반 주요 시설원예작물 병해충 </a:t>
            </a:r>
            <a:endParaRPr lang="en-US" altLang="ko-KR" sz="24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en-US" altLang="ko-KR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처방 시스템 구축 및 실증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8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723D-54F7-4EE0-B14E-A3EB12325A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58A83-083F-4011-817C-9F8F83B2D1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8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CAD23-5FF2-4FF0-84EF-FABEF708D5F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16319-C4EA-4681-ADD8-34343D6EE44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34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8219E-7400-490C-A0A1-488E3BDEEF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0953E-A2F8-4017-9328-CC1A6144ED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64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43983-5048-4E0F-AFEA-F71728A22C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C9358-BDF8-4B87-840B-CD0A31094CF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35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0759D-E28F-4E44-B30D-F442943419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D351B-A3B2-44C0-BD60-48A11337F8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9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8F806-1CF9-4147-8821-C74DF9F5BF4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10DB1-F1FF-447C-B76D-5ABD4A70AE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8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B7632-B3FF-494B-BB6B-49ED5EDE6A0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34DB5-0EA1-4BD4-BED1-79E6F7CD98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27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C228D-D28F-494F-A80A-53E1BC5CE4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AD7C0-4996-46D8-96FF-5A503106F6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2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제작중\2015.05.14_IITP 파워포인트\시안\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" y="0"/>
            <a:ext cx="9141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제작중\2015.05.14_IITP 파워포인트\시안\3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r="4491" b="89027"/>
          <a:stretch/>
        </p:blipFill>
        <p:spPr bwMode="auto">
          <a:xfrm>
            <a:off x="1466" y="6637020"/>
            <a:ext cx="9141069" cy="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1" y="777848"/>
            <a:ext cx="9142535" cy="3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8441783" y="6597352"/>
            <a:ext cx="716573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z="1108" smtClean="0">
                <a:solidFill>
                  <a:schemeClr val="bg1"/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sz="1108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0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" name="Picture 5" descr="C:\Documents and Settings\구영현\바탕 화면\sejong ci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6336963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빅데이터산학연구센터_로고.png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5240" y="3943"/>
            <a:ext cx="1428760" cy="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29550" y="6572250"/>
            <a:ext cx="1235319" cy="241300"/>
          </a:xfrm>
        </p:spPr>
        <p:txBody>
          <a:bodyPr anchor="ctr"/>
          <a:lstStyle>
            <a:lvl1pPr>
              <a:defRPr sz="1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 </a:t>
            </a:r>
            <a:fld id="{030A7968-D633-460B-80F0-E03F654BFAD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10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E337C-CD28-458F-AD72-CC3451B4224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9AC1-C069-4B92-9C12-659169A2DF5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00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C822-8948-49AC-8ED8-4255C634DD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031F0-7878-4931-89F4-F2FCDF8188F1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5088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50B21-BF76-434C-B878-B4F9F4AD83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F57F1-A03D-43F4-8752-D6BA0A6B6FB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6138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F04B4-FC30-40E2-938E-2AA8CA502A6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C8F6E-0523-41E6-B648-4AC69A2140F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2217-6A46-4B0F-B8AB-911D86A3485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D28E2-AE7E-4EF4-BE5A-CC006DCB1F3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477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DF65-3B04-4F23-8A57-AEBD93CD396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EF6C-6A7C-4180-BDDD-F90B414150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29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8B4E-1068-4B7A-9DC5-678102811E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EA725-425B-495A-B443-325BCC9BEDC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8522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AEA79-0F91-4F7D-B426-61752650700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D6EF6-2DB3-4895-ADF6-085D41D98D61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03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3D713-03AB-4695-9D97-E75138AFE72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86BA9-91B7-48C3-90C8-BCE6F74BEC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13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09A6D-C4C0-48C9-8BA6-0F4DB9A94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146C2-86C1-4848-B8E6-19F3BBA3BC9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599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620688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-177"/>
            <a:ext cx="1176729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66" y="-177"/>
            <a:ext cx="8027233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0" y="-177"/>
            <a:ext cx="71438" cy="644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69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세종대학교  컨소시엄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89" y="36102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176728" y="65793"/>
            <a:ext cx="7571736" cy="488926"/>
          </a:xfrm>
        </p:spPr>
        <p:txBody>
          <a:bodyPr>
            <a:normAutofit/>
          </a:bodyPr>
          <a:lstStyle>
            <a:lvl1pPr algn="l"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9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A2877-B955-403E-BC20-9FA9D449CE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84061-3ADD-4F69-A67E-86CC9682B1E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3185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1548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831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149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98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05.이미지소스\platform\Hi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6"/>
            <a:ext cx="9144000" cy="55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79512" y="404676"/>
            <a:ext cx="5961866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기반 주요 시설원예작물 병해충 </a:t>
            </a:r>
            <a:endParaRPr lang="en-US" altLang="ko-KR" sz="24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en-US" altLang="ko-KR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처방 시스템 구축 및 실증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51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29550" y="6572250"/>
            <a:ext cx="1235319" cy="241300"/>
          </a:xfrm>
        </p:spPr>
        <p:txBody>
          <a:bodyPr anchor="ctr"/>
          <a:lstStyle>
            <a:lvl1pPr>
              <a:defRPr sz="1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 </a:t>
            </a:r>
            <a:fld id="{030A7968-D633-460B-80F0-E03F654BFAD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8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620688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-177"/>
            <a:ext cx="1176729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72" y="-177"/>
            <a:ext cx="8027233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3" y="-177"/>
            <a:ext cx="71438" cy="644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75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</a:rPr>
              <a:t>세종대학교  컨소시엄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95" y="36102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176728" y="65793"/>
            <a:ext cx="7571736" cy="488926"/>
          </a:xfrm>
        </p:spPr>
        <p:txBody>
          <a:bodyPr>
            <a:normAutofit/>
          </a:bodyPr>
          <a:lstStyle>
            <a:lvl1pPr algn="l"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0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ChangeArrowheads="1"/>
          </p:cNvSpPr>
          <p:nvPr userDrawn="1"/>
        </p:nvSpPr>
        <p:spPr bwMode="auto">
          <a:xfrm>
            <a:off x="0" y="138884"/>
            <a:ext cx="9144000" cy="7540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485052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198748"/>
            <a:ext cx="1176729" cy="288000"/>
          </a:xfrm>
          <a:prstGeom prst="trapezoid">
            <a:avLst>
              <a:gd name="adj" fmla="val 0"/>
            </a:avLst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72" y="198748"/>
            <a:ext cx="8027233" cy="288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3" y="198748"/>
            <a:ext cx="71438" cy="288000"/>
          </a:xfrm>
          <a:prstGeom prst="rect">
            <a:avLst/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182343" y="192535"/>
            <a:ext cx="5333879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kern="1200" dirty="0">
                <a:solidFill>
                  <a:srgbClr val="4C4D4F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rgbClr val="044217"/>
                </a:solidFill>
                <a:latin typeface="나눔고딕 ExtraBold" pitchFamily="50" charset="-127"/>
                <a:ea typeface="나눔고딕 ExtraBold" pitchFamily="50" charset="-127"/>
              </a:rPr>
              <a:t>제목 타이틀을 넣으세요</a:t>
            </a:r>
            <a:endParaRPr lang="ko-KR" altLang="en-US" sz="1400" dirty="0">
              <a:solidFill>
                <a:srgbClr val="04421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75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</a:rPr>
              <a:t>유누스 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</a:rPr>
              <a:t>컨소시엄</a:t>
            </a:r>
          </a:p>
        </p:txBody>
      </p:sp>
      <p:sp>
        <p:nvSpPr>
          <p:cNvPr id="24" name="Text Box 30"/>
          <p:cNvSpPr txBox="1">
            <a:spLocks noChangeArrowheads="1"/>
          </p:cNvSpPr>
          <p:nvPr userDrawn="1"/>
        </p:nvSpPr>
        <p:spPr bwMode="auto">
          <a:xfrm>
            <a:off x="6588224" y="232278"/>
            <a:ext cx="2228598" cy="22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10"/>
              </a:lnSpc>
              <a:spcBef>
                <a:spcPct val="50000"/>
              </a:spcBef>
              <a:defRPr/>
            </a:pPr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인터랙티브 실감형 디지털 통합 전시 플랫폼 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95" y="235026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8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0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768587" y="6540284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" name="_x421023672" descr="EMB000014dc078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81" y="177695"/>
            <a:ext cx="1392207" cy="4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5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ChangeArrowheads="1"/>
          </p:cNvSpPr>
          <p:nvPr userDrawn="1"/>
        </p:nvSpPr>
        <p:spPr bwMode="auto">
          <a:xfrm>
            <a:off x="0" y="138884"/>
            <a:ext cx="9144000" cy="7540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485052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198748"/>
            <a:ext cx="1176729" cy="288000"/>
          </a:xfrm>
          <a:prstGeom prst="trapezoid">
            <a:avLst>
              <a:gd name="adj" fmla="val 0"/>
            </a:avLst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66" y="198748"/>
            <a:ext cx="8027233" cy="288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0" y="198748"/>
            <a:ext cx="71438" cy="288000"/>
          </a:xfrm>
          <a:prstGeom prst="rect">
            <a:avLst/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182337" y="192535"/>
            <a:ext cx="5333879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kern="1200" dirty="0">
                <a:solidFill>
                  <a:srgbClr val="4C4D4F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rgbClr val="044217"/>
                </a:solidFill>
                <a:latin typeface="나눔고딕 ExtraBold" pitchFamily="50" charset="-127"/>
                <a:ea typeface="나눔고딕 ExtraBold" pitchFamily="50" charset="-127"/>
              </a:rPr>
              <a:t>제목 타이틀을 넣으세요</a:t>
            </a:r>
            <a:endParaRPr lang="ko-KR" altLang="en-US" sz="1400" dirty="0">
              <a:solidFill>
                <a:srgbClr val="04421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69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유누스 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컨소시엄</a:t>
            </a:r>
          </a:p>
        </p:txBody>
      </p:sp>
      <p:sp>
        <p:nvSpPr>
          <p:cNvPr id="24" name="Text Box 30"/>
          <p:cNvSpPr txBox="1">
            <a:spLocks noChangeArrowheads="1"/>
          </p:cNvSpPr>
          <p:nvPr userDrawn="1"/>
        </p:nvSpPr>
        <p:spPr bwMode="auto">
          <a:xfrm>
            <a:off x="6588224" y="232278"/>
            <a:ext cx="2228598" cy="22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10"/>
              </a:lnSpc>
              <a:spcBef>
                <a:spcPct val="50000"/>
              </a:spcBef>
              <a:defRPr/>
            </a:pPr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rPr>
              <a:t>인터랙티브 실감형 디지털 통합 전시 플랫폼 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89" y="235026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7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" name="_x421023672" descr="EMB000014dc078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80" y="177695"/>
            <a:ext cx="1392207" cy="4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440CF-5A05-4203-BC18-2718252FD4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DED0A-7D84-4C05-B18A-438C308B79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3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B668A-3470-4360-9B20-8A3F07DDE3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C802-7846-4181-96AE-C76057CB79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B9E66-BA4F-439C-97D1-E72E9252915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0399A-D5C1-434F-86BC-2F72131E874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3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91" r:id="rId2"/>
    <p:sldLayoutId id="2147483694" r:id="rId3"/>
    <p:sldLayoutId id="2147483695" r:id="rId4"/>
    <p:sldLayoutId id="2147483665" r:id="rId5"/>
    <p:sldLayoutId id="2147483773" r:id="rId6"/>
  </p:sldLayoutIdLst>
  <p:timing>
    <p:tnLst>
      <p:par>
        <p:cTn id="1" dur="indefinite" restart="never" nodeType="tmRoot"/>
      </p:par>
    </p:tnLst>
  </p:timing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1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1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D2E188BA-371E-44A9-8E08-14F115FC74A3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2017-08-30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8" smtClean="0">
                <a:solidFill>
                  <a:srgbClr val="898989"/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FFB8BD3F-8C0B-4DB2-8F3A-EE1FF5FBC37D}" type="slidenum">
              <a:rPr kumimoji="1" lang="ko-KR" altLang="en-US">
                <a:latin typeface="Arial" panose="020B0604020202020204" pitchFamily="34" charset="0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39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92" r:id="rId12"/>
    <p:sldLayoutId id="2147483793" r:id="rId13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5pPr>
      <a:lvl6pPr marL="42204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6pPr>
      <a:lvl7pPr marL="84408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7pPr>
      <a:lvl8pPr marL="1266124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8pPr>
      <a:lvl9pPr marL="168816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11021" indent="-211021" algn="l" rtl="0" eaLnBrk="0" fontAlgn="base" latinLnBrk="1" hangingPunct="0">
        <a:lnSpc>
          <a:spcPct val="90000"/>
        </a:lnSpc>
        <a:spcBef>
          <a:spcPts val="923"/>
        </a:spcBef>
        <a:spcAft>
          <a:spcPct val="0"/>
        </a:spcAft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E753FE-F4D0-4F35-BF44-F0350C9A45A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4B8AAE-31D6-4464-9D3B-F98E3E44D66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4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ransition>
    <p:fade/>
  </p:transition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2017-08-30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8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90" r:id="rId5"/>
    <p:sldLayoutId id="2147483791" r:id="rId6"/>
  </p:sldLayoutIdLst>
  <p:timing>
    <p:tnLst>
      <p:par>
        <p:cTn id="1" dur="indefinite" restart="never" nodeType="tmRoot"/>
      </p:par>
    </p:tnLst>
  </p:timing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hyperlink" Target="mailto:sjyoo@sejong.ac.k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" y="-8626"/>
            <a:ext cx="9144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141" y="1772816"/>
            <a:ext cx="8929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슈퍼컴퓨터 기반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인공지능 및 빅데이터 활용 동향</a:t>
            </a:r>
            <a:endParaRPr kumimoji="1" lang="ko-KR" altLang="en-US" sz="40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5071" y="3628389"/>
            <a:ext cx="55996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2017. 8. 31.</a:t>
            </a:r>
            <a:endParaRPr kumimoji="1" lang="en-US" altLang="ko-KR" sz="2000" b="1" dirty="0">
              <a:solidFill>
                <a:srgbClr val="1F497D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유성준</a:t>
            </a:r>
            <a:endParaRPr kumimoji="1" lang="en-US" altLang="ko-KR" sz="2000" b="1" dirty="0" smtClean="0">
              <a:solidFill>
                <a:srgbClr val="1F497D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인공지능</a:t>
            </a:r>
            <a:r>
              <a:rPr kumimoji="1" lang="en-US" altLang="ko-KR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1" lang="ko-KR" altLang="en-US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빅데이터연구센터 센터장</a:t>
            </a:r>
            <a:endParaRPr kumimoji="1" lang="en-US" altLang="ko-KR" sz="2000" b="1" dirty="0" smtClean="0">
              <a:solidFill>
                <a:srgbClr val="1F497D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컴퓨터공학과 교수</a:t>
            </a:r>
            <a:endParaRPr kumimoji="1" lang="en-US" altLang="ko-KR" sz="2000" b="1" dirty="0" smtClean="0">
              <a:solidFill>
                <a:srgbClr val="1F497D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sjyoo@sejong.ac.kr</a:t>
            </a:r>
            <a:endParaRPr kumimoji="1" lang="en-US" altLang="ko-KR" sz="2000" b="1" dirty="0" smtClean="0">
              <a:solidFill>
                <a:srgbClr val="1F497D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5" descr="C:\Documents and Settings\구영현\바탕 화면\sejong ci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55" y="6373456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588224" y="6013797"/>
            <a:ext cx="2333075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http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://www.abrc.or.kr</a:t>
            </a:r>
            <a:endParaRPr lang="en-US" altLang="ko-KR" b="1" dirty="0" smtClean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7" y="5563253"/>
            <a:ext cx="1493396" cy="469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8223" y="6029185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인공지능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빅데이터연구센터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85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5733236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인공지능에서 풀어야 할 문제들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6381328"/>
            <a:ext cx="3599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en-US" altLang="ko-KR" sz="1100" dirty="0"/>
              <a:t>Marcus </a:t>
            </a:r>
            <a:r>
              <a:rPr lang="en-US" altLang="ko-KR" sz="1100" dirty="0" err="1" smtClean="0"/>
              <a:t>Hutter</a:t>
            </a:r>
            <a:r>
              <a:rPr lang="en-US" altLang="ko-KR" sz="1100" dirty="0" smtClean="0"/>
              <a:t>, AGI 2017-</a:t>
            </a:r>
            <a:r>
              <a:rPr lang="ko-KR" altLang="en-US" sz="1100" dirty="0" smtClean="0"/>
              <a:t>정지훈 </a:t>
            </a:r>
            <a:r>
              <a:rPr lang="en-US" altLang="ko-KR" sz="1100" dirty="0" smtClean="0"/>
              <a:t>Facebook  </a:t>
            </a:r>
            <a:r>
              <a:rPr lang="ko-KR" altLang="en-US" sz="1100" dirty="0" smtClean="0"/>
              <a:t>사진첩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1199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2195736" y="2707707"/>
            <a:ext cx="4762421" cy="712667"/>
            <a:chOff x="2960431" y="1992433"/>
            <a:chExt cx="3470698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II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2875215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머신러닝</a:t>
              </a:r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 개념 소개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8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876201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머신러닝을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사용하지 않고 </a:t>
            </a:r>
            <a:r>
              <a:rPr lang="ko-KR" altLang="en-US" sz="2800" b="1" spc="-138" dirty="0" smtClean="0">
                <a:solidFill>
                  <a:srgbClr val="FF0000"/>
                </a:soli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사진</a:t>
            </a:r>
            <a:r>
              <a:rPr lang="ko-KR" altLang="en-US" sz="2800" b="1" spc="-138" dirty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설명으로 강아지 인식하기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1880" y="1259468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귀가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3491880" y="1979548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코가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2709159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입이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모양은 </a:t>
            </a:r>
            <a:r>
              <a:rPr lang="ko-KR" altLang="en-US" sz="1600" dirty="0" err="1" smtClean="0"/>
              <a:t>길쭉한가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507350" y="3491716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몸에 털이 있는가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3491880" y="4499828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>
            <a:off x="4572000" y="1763524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572000" y="2483604"/>
            <a:ext cx="0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</p:cNvCxnSpPr>
          <p:nvPr/>
        </p:nvCxnSpPr>
        <p:spPr>
          <a:xfrm>
            <a:off x="4572000" y="3213215"/>
            <a:ext cx="0" cy="278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587470" y="3995772"/>
            <a:ext cx="0" cy="278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923928" y="5003884"/>
            <a:ext cx="648072" cy="576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</p:cNvCxnSpPr>
          <p:nvPr/>
        </p:nvCxnSpPr>
        <p:spPr>
          <a:xfrm>
            <a:off x="4572000" y="5003884"/>
            <a:ext cx="720080" cy="5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5896" y="5651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4331" y="56309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9552" y="1259468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then else </a:t>
            </a:r>
            <a:r>
              <a:rPr lang="ko-KR" altLang="en-US" dirty="0" smtClean="0"/>
              <a:t> 규칙을</a:t>
            </a:r>
            <a:endParaRPr lang="en-US" altLang="ko-KR" dirty="0" smtClean="0"/>
          </a:p>
          <a:p>
            <a:r>
              <a:rPr lang="ko-KR" altLang="en-US" dirty="0" smtClean="0"/>
              <a:t>이용한 접근 방법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0" y="164622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87470" y="23663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48346" y="313191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32161" y="391447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4" idx="3"/>
          </p:cNvCxnSpPr>
          <p:nvPr/>
        </p:nvCxnSpPr>
        <p:spPr>
          <a:xfrm>
            <a:off x="5652120" y="1511496"/>
            <a:ext cx="30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80528" y="131943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643514" y="2216228"/>
            <a:ext cx="30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71922" y="202416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643514" y="2917583"/>
            <a:ext cx="30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71922" y="272552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643514" y="3693309"/>
            <a:ext cx="30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71922" y="350124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652120" y="4691890"/>
            <a:ext cx="30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80528" y="449982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8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2979726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머신러닝의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필요성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1844824"/>
            <a:ext cx="6905625" cy="2762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3173" y="6021288"/>
            <a:ext cx="3198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ko-KR" altLang="en-US" sz="1100" dirty="0" err="1" smtClean="0"/>
              <a:t>홍콩과기대</a:t>
            </a:r>
            <a:r>
              <a:rPr lang="ko-KR" altLang="en-US" sz="1100" dirty="0" smtClean="0"/>
              <a:t> 김성훈 교수 </a:t>
            </a:r>
            <a:r>
              <a:rPr lang="ko-KR" altLang="en-US" sz="1100" dirty="0" err="1" smtClean="0"/>
              <a:t>딥러닝</a:t>
            </a:r>
            <a:r>
              <a:rPr lang="ko-KR" altLang="en-US" sz="1100" dirty="0" smtClean="0"/>
              <a:t> 강의 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9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567911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Supervised Learning – training data set 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예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3173" y="6021288"/>
            <a:ext cx="2810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http://cs231n.github.io/classification/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1217"/>
            <a:ext cx="9144000" cy="4200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052736"/>
            <a:ext cx="745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Supervised Learning : Learning with labeled examples – training set </a:t>
            </a:r>
            <a:r>
              <a:rPr lang="ko-KR" altLang="en-US" dirty="0" smtClean="0"/>
              <a:t>이 필요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1052736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Predicting final exam score based on time spent</a:t>
            </a:r>
          </a:p>
          <a:p>
            <a:r>
              <a:rPr lang="en-US" altLang="ko-KR" dirty="0" smtClean="0"/>
              <a:t>   - </a:t>
            </a:r>
            <a:r>
              <a:rPr lang="en-US" altLang="ko-KR" dirty="0"/>
              <a:t>regression</a:t>
            </a:r>
          </a:p>
          <a:p>
            <a:r>
              <a:rPr lang="en-US" altLang="ko-KR" dirty="0"/>
              <a:t>• Pass/non-pass based on time spent</a:t>
            </a:r>
          </a:p>
          <a:p>
            <a:r>
              <a:rPr lang="en-US" altLang="ko-KR" dirty="0" smtClean="0"/>
              <a:t>   - </a:t>
            </a:r>
            <a:r>
              <a:rPr lang="en-US" altLang="ko-KR" dirty="0"/>
              <a:t>binary classification</a:t>
            </a:r>
          </a:p>
          <a:p>
            <a:r>
              <a:rPr lang="en-US" altLang="ko-KR" dirty="0"/>
              <a:t>• Letter grade (A, B, C, </a:t>
            </a:r>
            <a:r>
              <a:rPr lang="en-US" altLang="ko-KR" dirty="0" smtClean="0"/>
              <a:t>D </a:t>
            </a:r>
            <a:r>
              <a:rPr lang="en-US" altLang="ko-KR" dirty="0"/>
              <a:t>and F) based on time spent</a:t>
            </a:r>
          </a:p>
          <a:p>
            <a:r>
              <a:rPr lang="en-US" altLang="ko-KR" dirty="0" smtClean="0"/>
              <a:t>   - </a:t>
            </a:r>
            <a:r>
              <a:rPr lang="en-US" altLang="ko-KR" dirty="0"/>
              <a:t>multi-label classification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154" y="228875"/>
            <a:ext cx="4688976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Supervised Learning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의 적용 분야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2863069"/>
            <a:ext cx="2305181" cy="247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3878" y="5591591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Regression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867184"/>
            <a:ext cx="2286498" cy="24697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07904" y="5591591"/>
            <a:ext cx="230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binary classification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2852936"/>
            <a:ext cx="2307704" cy="24839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97550" y="5453092"/>
            <a:ext cx="1689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Multi-label </a:t>
            </a:r>
          </a:p>
          <a:p>
            <a:pPr algn="ctr"/>
            <a:r>
              <a:rPr lang="en-US" altLang="ko-KR" dirty="0" smtClean="0"/>
              <a:t>Classification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9593" y="6099423"/>
            <a:ext cx="34804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예제 출처</a:t>
            </a:r>
            <a:r>
              <a:rPr lang="en-US" altLang="ko-KR" sz="1100" dirty="0" smtClean="0"/>
              <a:t>&gt; </a:t>
            </a:r>
            <a:r>
              <a:rPr lang="ko-KR" altLang="en-US" sz="1100" dirty="0" err="1" smtClean="0"/>
              <a:t>홍콩과기대</a:t>
            </a:r>
            <a:r>
              <a:rPr lang="ko-KR" altLang="en-US" sz="1100" dirty="0" smtClean="0"/>
              <a:t> 김성훈 교수 </a:t>
            </a:r>
            <a:r>
              <a:rPr lang="ko-KR" altLang="en-US" sz="1100" dirty="0" err="1" smtClean="0"/>
              <a:t>딥러닝</a:t>
            </a:r>
            <a:r>
              <a:rPr lang="ko-KR" altLang="en-US" sz="1100" dirty="0" smtClean="0"/>
              <a:t> 강의 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41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154" y="228875"/>
            <a:ext cx="310674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Training Set = Big Data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412776"/>
            <a:ext cx="5070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Machine Learning = Data Driven Approach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AlphaGo</a:t>
            </a:r>
            <a:r>
              <a:rPr lang="en-US" altLang="ko-KR" dirty="0" smtClean="0"/>
              <a:t>: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전세계의 모든 </a:t>
            </a:r>
            <a:r>
              <a:rPr lang="ko-KR" altLang="en-US" dirty="0" err="1" smtClean="0"/>
              <a:t>기보를</a:t>
            </a:r>
            <a:r>
              <a:rPr lang="ko-KR" altLang="en-US" dirty="0" smtClean="0"/>
              <a:t> 훈련데이터로 활용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기존 접근 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한계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8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726840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머신러닝을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이용하여 </a:t>
            </a:r>
            <a:r>
              <a:rPr lang="ko-KR" altLang="en-US" sz="2800" b="1" spc="-138" dirty="0" smtClean="0">
                <a:solidFill>
                  <a:srgbClr val="FF0000"/>
                </a:soli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사진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으로 강아지 인식하기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39552" y="1340768"/>
            <a:ext cx="8064896" cy="4608512"/>
            <a:chOff x="1455441" y="1772816"/>
            <a:chExt cx="7536284" cy="386091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578100" y="1960638"/>
              <a:ext cx="6372226" cy="1818424"/>
            </a:xfrm>
            <a:prstGeom prst="roundRect">
              <a:avLst>
                <a:gd name="adj" fmla="val 6322"/>
              </a:avLst>
            </a:prstGeom>
            <a:solidFill>
              <a:srgbClr val="EEECE1">
                <a:lumMod val="9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Char char="•"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42" name="모서리가 접힌 도형 41"/>
            <p:cNvSpPr/>
            <p:nvPr/>
          </p:nvSpPr>
          <p:spPr>
            <a:xfrm rot="10800000" flipH="1">
              <a:off x="1904328" y="2854323"/>
              <a:ext cx="445297" cy="622355"/>
            </a:xfrm>
            <a:prstGeom prst="foldedCorne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Char char="•"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13162" y="2926781"/>
              <a:ext cx="1198563" cy="47744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특징 추출</a:t>
              </a:r>
            </a:p>
          </p:txBody>
        </p:sp>
        <p:cxnSp>
          <p:nvCxnSpPr>
            <p:cNvPr id="44" name="직선 화살표 연결선 43"/>
            <p:cNvCxnSpPr>
              <a:stCxn id="42" idx="3"/>
              <a:endCxn id="43" idx="1"/>
            </p:cNvCxnSpPr>
            <p:nvPr/>
          </p:nvCxnSpPr>
          <p:spPr>
            <a:xfrm>
              <a:off x="2349625" y="3165500"/>
              <a:ext cx="363537" cy="1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1896632" y="3464736"/>
              <a:ext cx="626272" cy="26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</a:pPr>
              <a:r>
                <a:rPr lang="ko-KR" altLang="en-US" sz="1400" dirty="0" smtClean="0">
                  <a:solidFill>
                    <a:prstClr val="black"/>
                  </a:solidFill>
                  <a:latin typeface="+mn-ea"/>
                  <a:cs typeface="Arial"/>
                </a:rPr>
                <a:t>입력</a:t>
              </a:r>
              <a:endParaRPr lang="ko-KR" altLang="en-US" sz="1400" dirty="0">
                <a:solidFill>
                  <a:prstClr val="black"/>
                </a:solidFill>
                <a:latin typeface="+mn-ea"/>
                <a:cs typeface="Arial"/>
              </a:endParaRPr>
            </a:p>
          </p:txBody>
        </p:sp>
        <p:cxnSp>
          <p:nvCxnSpPr>
            <p:cNvPr id="46" name="직선 화살표 연결선 45"/>
            <p:cNvCxnSpPr>
              <a:stCxn id="43" idx="3"/>
              <a:endCxn id="70" idx="1"/>
            </p:cNvCxnSpPr>
            <p:nvPr/>
          </p:nvCxnSpPr>
          <p:spPr>
            <a:xfrm flipV="1">
              <a:off x="3911725" y="3164071"/>
              <a:ext cx="287336" cy="143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5021254" y="3155976"/>
              <a:ext cx="477836" cy="143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8" name="직사각형 47"/>
            <p:cNvSpPr/>
            <p:nvPr/>
          </p:nvSpPr>
          <p:spPr>
            <a:xfrm>
              <a:off x="5499090" y="2359836"/>
              <a:ext cx="1198563" cy="104438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lang="ko-KR" altLang="en-US" sz="1400" kern="0" dirty="0" err="1" smtClean="0">
                  <a:solidFill>
                    <a:prstClr val="black"/>
                  </a:solidFill>
                  <a:latin typeface="+mn-ea"/>
                  <a:cs typeface="Arial"/>
                </a:rPr>
                <a:t>머신러닝</a:t>
              </a:r>
              <a:endParaRPr lang="en-US" altLang="ko-KR" sz="1400" kern="0" dirty="0" smtClean="0">
                <a:solidFill>
                  <a:prstClr val="black"/>
                </a:solidFill>
                <a:latin typeface="+mn-ea"/>
                <a:cs typeface="Arial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알고리즘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9062" y="3236071"/>
              <a:ext cx="1002374" cy="26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</a:pPr>
              <a:r>
                <a:rPr lang="ko-KR" altLang="en-US" sz="1400" dirty="0" smtClean="0">
                  <a:solidFill>
                    <a:prstClr val="black"/>
                  </a:solidFill>
                  <a:latin typeface="+mn-ea"/>
                  <a:cs typeface="Arial"/>
                </a:rPr>
                <a:t>특징</a:t>
              </a:r>
              <a:endParaRPr lang="ko-KR" altLang="en-US" sz="1400" dirty="0">
                <a:solidFill>
                  <a:prstClr val="black"/>
                </a:solidFill>
                <a:latin typeface="+mn-ea"/>
                <a:cs typeface="Arial"/>
              </a:endParaRPr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1835274" y="2526098"/>
              <a:ext cx="3654291" cy="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1" name="모서리가 둥근 직사각형 50"/>
            <p:cNvSpPr/>
            <p:nvPr/>
          </p:nvSpPr>
          <p:spPr>
            <a:xfrm>
              <a:off x="1578100" y="4252944"/>
              <a:ext cx="6372226" cy="1380788"/>
            </a:xfrm>
            <a:prstGeom prst="roundRect">
              <a:avLst>
                <a:gd name="adj" fmla="val 9971"/>
              </a:avLst>
            </a:prstGeom>
            <a:solidFill>
              <a:srgbClr val="EEECE1">
                <a:lumMod val="9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Char char="•"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52" name="모서리가 접힌 도형 51"/>
            <p:cNvSpPr/>
            <p:nvPr/>
          </p:nvSpPr>
          <p:spPr>
            <a:xfrm rot="10800000" flipH="1">
              <a:off x="1904328" y="4665079"/>
              <a:ext cx="445297" cy="622355"/>
            </a:xfrm>
            <a:prstGeom prst="foldedCorne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Char char="•"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713162" y="4737537"/>
              <a:ext cx="1198563" cy="47744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특징 추출</a:t>
              </a:r>
            </a:p>
          </p:txBody>
        </p:sp>
        <p:cxnSp>
          <p:nvCxnSpPr>
            <p:cNvPr id="54" name="직선 화살표 연결선 53"/>
            <p:cNvCxnSpPr>
              <a:stCxn id="52" idx="3"/>
              <a:endCxn id="53" idx="1"/>
            </p:cNvCxnSpPr>
            <p:nvPr/>
          </p:nvCxnSpPr>
          <p:spPr>
            <a:xfrm>
              <a:off x="2349625" y="4976256"/>
              <a:ext cx="363537" cy="1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1906767" y="5275492"/>
              <a:ext cx="626272" cy="26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</a:pPr>
              <a:r>
                <a:rPr lang="ko-KR" altLang="en-US" sz="1400" dirty="0" smtClean="0">
                  <a:solidFill>
                    <a:prstClr val="black"/>
                  </a:solidFill>
                  <a:latin typeface="+mn-ea"/>
                  <a:cs typeface="Arial"/>
                </a:rPr>
                <a:t>입력</a:t>
              </a:r>
              <a:endParaRPr lang="ko-KR" altLang="en-US" sz="1400" dirty="0">
                <a:solidFill>
                  <a:prstClr val="black"/>
                </a:solidFill>
                <a:latin typeface="+mn-ea"/>
                <a:cs typeface="Arial"/>
              </a:endParaRPr>
            </a:p>
          </p:txBody>
        </p:sp>
        <p:cxnSp>
          <p:nvCxnSpPr>
            <p:cNvPr id="56" name="직선 화살표 연결선 55"/>
            <p:cNvCxnSpPr>
              <a:stCxn id="53" idx="3"/>
              <a:endCxn id="63" idx="1"/>
            </p:cNvCxnSpPr>
            <p:nvPr/>
          </p:nvCxnSpPr>
          <p:spPr>
            <a:xfrm flipV="1">
              <a:off x="3911725" y="4974827"/>
              <a:ext cx="287336" cy="143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직선 화살표 연결선 56"/>
            <p:cNvCxnSpPr/>
            <p:nvPr/>
          </p:nvCxnSpPr>
          <p:spPr>
            <a:xfrm flipV="1">
              <a:off x="5021254" y="4966732"/>
              <a:ext cx="477836" cy="1430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직사각형 57"/>
            <p:cNvSpPr/>
            <p:nvPr/>
          </p:nvSpPr>
          <p:spPr>
            <a:xfrm>
              <a:off x="5499090" y="4737537"/>
              <a:ext cx="1198563" cy="47744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분류 모델</a:t>
              </a:r>
              <a:endPara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99062" y="5046827"/>
              <a:ext cx="1002374" cy="26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</a:pPr>
              <a:r>
                <a:rPr lang="ko-KR" altLang="en-US" sz="1400" dirty="0" smtClean="0">
                  <a:solidFill>
                    <a:prstClr val="black"/>
                  </a:solidFill>
                  <a:latin typeface="+mn-ea"/>
                  <a:cs typeface="Arial"/>
                </a:rPr>
                <a:t>특징</a:t>
              </a:r>
              <a:endParaRPr lang="ko-KR" altLang="en-US" sz="1400" dirty="0">
                <a:solidFill>
                  <a:prstClr val="black"/>
                </a:solidFill>
                <a:latin typeface="+mn-ea"/>
                <a:cs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992916" y="4811849"/>
              <a:ext cx="809625" cy="33252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라벨</a:t>
              </a:r>
            </a:p>
          </p:txBody>
        </p:sp>
        <p:cxnSp>
          <p:nvCxnSpPr>
            <p:cNvPr id="61" name="직선 화살표 연결선 60"/>
            <p:cNvCxnSpPr>
              <a:stCxn id="58" idx="3"/>
              <a:endCxn id="60" idx="1"/>
            </p:cNvCxnSpPr>
            <p:nvPr/>
          </p:nvCxnSpPr>
          <p:spPr>
            <a:xfrm>
              <a:off x="6697653" y="4976257"/>
              <a:ext cx="295263" cy="1854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2" name="직사각형 61"/>
            <p:cNvSpPr/>
            <p:nvPr/>
          </p:nvSpPr>
          <p:spPr>
            <a:xfrm>
              <a:off x="1720974" y="2359836"/>
              <a:ext cx="809625" cy="33252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라벨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199061" y="4902827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341936" y="4902827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484811" y="4902827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627686" y="4902827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771686" y="4901702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914561" y="4901702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057436" y="4901702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199061" y="3092071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41936" y="3092071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484811" y="3092071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627686" y="3092071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771686" y="3090946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914561" y="3090946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057436" y="3090946"/>
              <a:ext cx="144000" cy="144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/>
              </a:endParaRPr>
            </a:p>
          </p:txBody>
        </p:sp>
        <p:cxnSp>
          <p:nvCxnSpPr>
            <p:cNvPr id="77" name="직선 화살표 연결선 76"/>
            <p:cNvCxnSpPr>
              <a:stCxn id="48" idx="2"/>
              <a:endCxn id="58" idx="0"/>
            </p:cNvCxnSpPr>
            <p:nvPr/>
          </p:nvCxnSpPr>
          <p:spPr>
            <a:xfrm>
              <a:off x="6098372" y="3404221"/>
              <a:ext cx="0" cy="1333316"/>
            </a:xfrm>
            <a:prstGeom prst="straightConnector1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tailEnd type="triangle"/>
            </a:ln>
            <a:effectLst/>
          </p:spPr>
        </p:cxnSp>
        <p:sp>
          <p:nvSpPr>
            <p:cNvPr id="78" name="직사각형 77"/>
            <p:cNvSpPr/>
            <p:nvPr/>
          </p:nvSpPr>
          <p:spPr>
            <a:xfrm>
              <a:off x="8132290" y="3432305"/>
              <a:ext cx="859435" cy="404387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평가</a:t>
              </a:r>
            </a:p>
          </p:txBody>
        </p:sp>
        <p:cxnSp>
          <p:nvCxnSpPr>
            <p:cNvPr id="79" name="꺾인 연결선 78"/>
            <p:cNvCxnSpPr>
              <a:stCxn id="60" idx="3"/>
              <a:endCxn id="78" idx="2"/>
            </p:cNvCxnSpPr>
            <p:nvPr/>
          </p:nvCxnSpPr>
          <p:spPr>
            <a:xfrm flipV="1">
              <a:off x="7802541" y="3836692"/>
              <a:ext cx="759467" cy="1141419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80" name="직사각형 79"/>
            <p:cNvSpPr/>
            <p:nvPr/>
          </p:nvSpPr>
          <p:spPr>
            <a:xfrm>
              <a:off x="6992915" y="2712894"/>
              <a:ext cx="809625" cy="33252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</a:rPr>
                <a:t>최적화</a:t>
              </a:r>
            </a:p>
          </p:txBody>
        </p:sp>
        <p:cxnSp>
          <p:nvCxnSpPr>
            <p:cNvPr id="81" name="꺾인 연결선 80"/>
            <p:cNvCxnSpPr>
              <a:stCxn id="78" idx="0"/>
              <a:endCxn id="80" idx="3"/>
            </p:cNvCxnSpPr>
            <p:nvPr/>
          </p:nvCxnSpPr>
          <p:spPr>
            <a:xfrm rot="16200000" flipV="1">
              <a:off x="7905700" y="2775997"/>
              <a:ext cx="553149" cy="759468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직선 화살표 연결선 81"/>
            <p:cNvCxnSpPr>
              <a:stCxn id="80" idx="1"/>
              <a:endCxn id="48" idx="3"/>
            </p:cNvCxnSpPr>
            <p:nvPr/>
          </p:nvCxnSpPr>
          <p:spPr>
            <a:xfrm flipH="1">
              <a:off x="6697653" y="2879156"/>
              <a:ext cx="295262" cy="2873"/>
            </a:xfrm>
            <a:prstGeom prst="straightConnector1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83" name="직사각형 82"/>
            <p:cNvSpPr/>
            <p:nvPr/>
          </p:nvSpPr>
          <p:spPr>
            <a:xfrm>
              <a:off x="1455441" y="1772816"/>
              <a:ext cx="1676400" cy="33252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Arial"/>
                </a:rPr>
                <a:t>학습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455441" y="4077072"/>
              <a:ext cx="1676400" cy="33252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Arial"/>
                </a:rPr>
                <a:t>분류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827941" y="3888854"/>
              <a:ext cx="2357285" cy="26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 latinLnBrk="0">
                <a:lnSpc>
                  <a:spcPct val="105000"/>
                </a:lnSpc>
                <a:spcBef>
                  <a:spcPct val="20000"/>
                </a:spcBef>
                <a:spcAft>
                  <a:spcPct val="20000"/>
                </a:spcAft>
                <a:buClr>
                  <a:prstClr val="black"/>
                </a:buClr>
                <a:buSzPct val="80000"/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  <a:cs typeface="Arial"/>
                </a:rPr>
                <a:t>주기적인 모델 업데이트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95111"/>
            <a:ext cx="5014362" cy="48106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1154" y="228875"/>
            <a:ext cx="57232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머신러닝</a:t>
            </a:r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, </a:t>
            </a:r>
            <a:r>
              <a:rPr lang="ko-KR" altLang="en-US" sz="2800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딥러닝</a:t>
            </a:r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, 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인공지능</a:t>
            </a:r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, </a:t>
            </a:r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빅데이터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99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65" y="1700808"/>
            <a:ext cx="6076950" cy="3419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6512" y="260648"/>
            <a:ext cx="9294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인공지능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sz="2000" dirty="0" smtClean="0">
                <a:solidFill>
                  <a:schemeClr val="bg1"/>
                </a:solidFill>
              </a:rPr>
              <a:t> 또는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dirty="0" smtClean="0">
                <a:solidFill>
                  <a:schemeClr val="bg1"/>
                </a:solidFill>
              </a:rPr>
              <a:t> 등의 도구를 이용하여 인간 지능을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흉내낸</a:t>
            </a:r>
            <a:r>
              <a:rPr lang="ko-KR" altLang="en-US" sz="2000" dirty="0" smtClean="0">
                <a:solidFill>
                  <a:schemeClr val="bg1"/>
                </a:solidFill>
              </a:rPr>
              <a:t> 결과물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9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81440" y="764704"/>
            <a:ext cx="28007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spc="-300" dirty="0" smtClean="0">
                <a:solidFill>
                  <a:srgbClr val="1927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발표순서</a:t>
            </a:r>
            <a:endParaRPr lang="ko-KR" altLang="en-US" sz="5400" b="1" spc="-300" dirty="0">
              <a:solidFill>
                <a:srgbClr val="1927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8"/>
          <p:cNvGrpSpPr/>
          <p:nvPr/>
        </p:nvGrpSpPr>
        <p:grpSpPr>
          <a:xfrm>
            <a:off x="2555776" y="2276872"/>
            <a:ext cx="4017214" cy="465980"/>
            <a:chOff x="3121248" y="1992434"/>
            <a:chExt cx="2927614" cy="339590"/>
          </a:xfrm>
        </p:grpSpPr>
        <p:sp>
          <p:nvSpPr>
            <p:cNvPr id="20" name="직사각형 19"/>
            <p:cNvSpPr/>
            <p:nvPr/>
          </p:nvSpPr>
          <p:spPr>
            <a:xfrm>
              <a:off x="3121248" y="1992434"/>
              <a:ext cx="329297" cy="339590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547478" y="1995578"/>
              <a:ext cx="2501384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인공지능의 역사</a:t>
              </a:r>
              <a:r>
                <a:rPr lang="en-US" altLang="ko-KR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한계</a:t>
              </a:r>
              <a:r>
                <a:rPr lang="en-US" altLang="ko-KR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비전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5" name="그룹 8"/>
          <p:cNvGrpSpPr/>
          <p:nvPr/>
        </p:nvGrpSpPr>
        <p:grpSpPr>
          <a:xfrm>
            <a:off x="2555776" y="2852936"/>
            <a:ext cx="3034870" cy="465980"/>
            <a:chOff x="2960431" y="1992434"/>
            <a:chExt cx="2211715" cy="339590"/>
          </a:xfrm>
        </p:grpSpPr>
        <p:sp>
          <p:nvSpPr>
            <p:cNvPr id="28" name="직사각형 27"/>
            <p:cNvSpPr/>
            <p:nvPr/>
          </p:nvSpPr>
          <p:spPr>
            <a:xfrm>
              <a:off x="2960431" y="1992434"/>
              <a:ext cx="329297" cy="339590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II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02064" y="1995578"/>
              <a:ext cx="1770082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머신러닝</a:t>
              </a:r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 개념 소개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2" name="그룹 8"/>
          <p:cNvGrpSpPr/>
          <p:nvPr/>
        </p:nvGrpSpPr>
        <p:grpSpPr>
          <a:xfrm>
            <a:off x="2561228" y="3459209"/>
            <a:ext cx="1555532" cy="465980"/>
            <a:chOff x="2960431" y="1992434"/>
            <a:chExt cx="1133621" cy="339590"/>
          </a:xfrm>
        </p:grpSpPr>
        <p:sp>
          <p:nvSpPr>
            <p:cNvPr id="33" name="직사각형 32"/>
            <p:cNvSpPr/>
            <p:nvPr/>
          </p:nvSpPr>
          <p:spPr>
            <a:xfrm>
              <a:off x="2960431" y="1992434"/>
              <a:ext cx="325325" cy="339590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III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84711" y="1995578"/>
              <a:ext cx="709341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딥러닝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</a:endParaRPr>
            </a:p>
          </p:txBody>
        </p:sp>
      </p:grpSp>
      <p:grpSp>
        <p:nvGrpSpPr>
          <p:cNvPr id="35" name="그룹 8"/>
          <p:cNvGrpSpPr/>
          <p:nvPr/>
        </p:nvGrpSpPr>
        <p:grpSpPr>
          <a:xfrm>
            <a:off x="2555776" y="4077072"/>
            <a:ext cx="3824421" cy="465980"/>
            <a:chOff x="2945997" y="1992434"/>
            <a:chExt cx="2787115" cy="339590"/>
          </a:xfrm>
        </p:grpSpPr>
        <p:sp>
          <p:nvSpPr>
            <p:cNvPr id="36" name="직사각형 35"/>
            <p:cNvSpPr/>
            <p:nvPr/>
          </p:nvSpPr>
          <p:spPr>
            <a:xfrm>
              <a:off x="2945997" y="1992434"/>
              <a:ext cx="329297" cy="339590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IV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374249" y="1995578"/>
              <a:ext cx="2358863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딥러닝을</a:t>
              </a:r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 위한 슈퍼컴퓨터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</a:endParaRPr>
            </a:p>
          </p:txBody>
        </p:sp>
      </p:grpSp>
      <p:grpSp>
        <p:nvGrpSpPr>
          <p:cNvPr id="38" name="그룹 8"/>
          <p:cNvGrpSpPr/>
          <p:nvPr/>
        </p:nvGrpSpPr>
        <p:grpSpPr>
          <a:xfrm>
            <a:off x="2555777" y="4653136"/>
            <a:ext cx="4205707" cy="461664"/>
            <a:chOff x="2951836" y="1960499"/>
            <a:chExt cx="3064983" cy="336445"/>
          </a:xfrm>
        </p:grpSpPr>
        <p:sp>
          <p:nvSpPr>
            <p:cNvPr id="39" name="직사각형 38"/>
            <p:cNvSpPr/>
            <p:nvPr/>
          </p:nvSpPr>
          <p:spPr>
            <a:xfrm>
              <a:off x="2951836" y="1992433"/>
              <a:ext cx="329297" cy="287002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391603" y="1960499"/>
              <a:ext cx="2625216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딥러닝을</a:t>
              </a:r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 이용한 기상 예측 예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8"/>
          <p:cNvGrpSpPr/>
          <p:nvPr/>
        </p:nvGrpSpPr>
        <p:grpSpPr>
          <a:xfrm>
            <a:off x="2555776" y="5250254"/>
            <a:ext cx="1316452" cy="475134"/>
            <a:chOff x="2960431" y="1992434"/>
            <a:chExt cx="959388" cy="346261"/>
          </a:xfrm>
        </p:grpSpPr>
        <p:sp>
          <p:nvSpPr>
            <p:cNvPr id="42" name="직사각형 41"/>
            <p:cNvSpPr/>
            <p:nvPr/>
          </p:nvSpPr>
          <p:spPr>
            <a:xfrm>
              <a:off x="2960431" y="1992434"/>
              <a:ext cx="329298" cy="339590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32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VI</a:t>
              </a:r>
              <a:endParaRPr lang="ko-KR" altLang="en-US" sz="32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02065" y="2002250"/>
              <a:ext cx="517754" cy="336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24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결어</a:t>
              </a:r>
              <a:endParaRPr lang="en-US" altLang="ko-KR" sz="2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7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3417087" y="2707707"/>
            <a:ext cx="2309826" cy="712667"/>
            <a:chOff x="2960431" y="1992433"/>
            <a:chExt cx="1683326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III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1087843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딥러닝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</a:rPr>
              <a:t> 기본 구조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98" y="6149855"/>
            <a:ext cx="8495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Why are GPUs necessary for training Deep Learning models?</a:t>
            </a:r>
          </a:p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://www.analyticsvidhya.com/blog/2017/05/gpus-necessary-for-deep-learning/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8" y="1618997"/>
            <a:ext cx="762106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9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76985" y="2489553"/>
            <a:ext cx="3846386" cy="2444933"/>
            <a:chOff x="1426398" y="1899003"/>
            <a:chExt cx="5128515" cy="3259910"/>
          </a:xfrm>
        </p:grpSpPr>
        <p:sp>
          <p:nvSpPr>
            <p:cNvPr id="7" name="타원 6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>
              <a:stCxn id="7" idx="6"/>
              <a:endCxn id="1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6"/>
              <a:endCxn id="1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9" idx="6"/>
              <a:endCxn id="1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6"/>
              <a:endCxn id="1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7" idx="6"/>
              <a:endCxn id="12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8" idx="6"/>
              <a:endCxn id="1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9" idx="6"/>
              <a:endCxn id="1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0" idx="6"/>
              <a:endCxn id="12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1" idx="6"/>
              <a:endCxn id="12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</a:t>
              </a:r>
              <a:r>
                <a:rPr lang="en-US" altLang="ko-KR" sz="1050" baseline="-25000" dirty="0"/>
                <a:t>13</a:t>
              </a:r>
              <a:r>
                <a:rPr lang="en-US" altLang="ko-KR" sz="1050" dirty="0"/>
                <a:t>=3</a:t>
              </a:r>
              <a:endParaRPr lang="ko-KR" altLang="en-US" sz="105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40023" y="3424073"/>
              <a:ext cx="6061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32034" y="1866686"/>
            <a:ext cx="79907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다음과 같</a:t>
            </a:r>
            <a:r>
              <a:rPr lang="ko-KR" altLang="en-US" sz="1350" dirty="0"/>
              <a:t>은</a:t>
            </a:r>
            <a:r>
              <a:rPr lang="ko-KR" altLang="en-US" sz="1350" dirty="0"/>
              <a:t> 신경망이 있다고 가정</a:t>
            </a:r>
            <a:endParaRPr lang="ko-KR" alt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4869952" y="2576325"/>
                <a:ext cx="3852809" cy="1576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altLang="ko-KR" sz="1350" dirty="0"/>
                  <a:t> = 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35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=4</m:t>
                    </m:r>
                  </m:oMath>
                </a14:m>
                <a:r>
                  <a:rPr lang="en-US" altLang="ko-KR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=6</m:t>
                    </m:r>
                  </m:oMath>
                </a14:m>
                <a:endParaRPr lang="en-US" altLang="ko-KR" sz="1350" dirty="0"/>
              </a:p>
              <a:p>
                <a:r>
                  <a:rPr lang="en-US" altLang="ko-KR" sz="1350" dirty="0"/>
                  <a:t> </a:t>
                </a:r>
              </a:p>
              <a:p>
                <a:r>
                  <a:rPr lang="ko-KR" altLang="en-US" sz="1350" dirty="0"/>
                  <a:t>편차 가중치의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04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=−4</m:t>
                    </m:r>
                  </m:oMath>
                </a14:m>
                <a:r>
                  <a:rPr lang="ko-KR" altLang="en-US" sz="1350" dirty="0"/>
                  <a:t>로 나타냄</a:t>
                </a:r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 err="1"/>
                  <a:t>입력층의</a:t>
                </a:r>
                <a:r>
                  <a:rPr lang="ko-KR" altLang="en-US" sz="1350" dirty="0"/>
                  <a:t> 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=1, </m:t>
                    </m:r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=0</m:t>
                    </m:r>
                    <m:r>
                      <a:rPr lang="ko-KR" altLang="en-US" sz="1350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때</a:t>
                </a:r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/>
                  <a:t>출력은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350" i="1" dirty="0">
                            <a:latin typeface="Cambria Math"/>
                          </a:rPr>
                          <m:t>𝑡𝑎𝑟𝑔𝑒𝑡</m:t>
                        </m:r>
                      </m:sub>
                    </m:sSub>
                    <m:r>
                      <a:rPr lang="en-US" altLang="ko-KR" sz="1350" i="1" dirty="0">
                        <a:latin typeface="Cambria Math"/>
                      </a:rPr>
                      <m:t>=1</m:t>
                    </m:r>
                    <m:r>
                      <a:rPr lang="ko-KR" altLang="en-US" sz="1350" i="1" dirty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/>
                  <a:t>되어야 함</a:t>
                </a:r>
                <a:endParaRPr lang="en-US" altLang="ko-KR" sz="1350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952" y="2576325"/>
                <a:ext cx="3852809" cy="1576137"/>
              </a:xfrm>
              <a:prstGeom prst="rect">
                <a:avLst/>
              </a:prstGeom>
              <a:blipFill>
                <a:blip r:embed="rId6"/>
                <a:stretch>
                  <a:fillRect l="-475" t="-775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1686159" y="281233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14</a:t>
            </a:r>
            <a:r>
              <a:rPr lang="en-US" altLang="ko-KR" sz="1050" dirty="0"/>
              <a:t>=5</a:t>
            </a:r>
            <a:endParaRPr lang="ko-KR" alt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1880955" y="311313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</a:t>
            </a:r>
            <a:r>
              <a:rPr lang="en-US" altLang="ko-KR" sz="1050" baseline="-25000" dirty="0"/>
              <a:t>3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1766598" y="345756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24</a:t>
            </a:r>
            <a:r>
              <a:rPr lang="en-US" altLang="ko-KR" sz="1050" dirty="0"/>
              <a:t>=6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1807616" y="3748772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03</a:t>
            </a:r>
            <a:r>
              <a:rPr lang="en-US" altLang="ko-KR" sz="1050" dirty="0"/>
              <a:t>=1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2514519" y="373556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</a:t>
            </a:r>
            <a:r>
              <a:rPr lang="en-US" altLang="ko-KR" sz="1050" baseline="-25000" dirty="0"/>
              <a:t>4</a:t>
            </a:r>
            <a:r>
              <a:rPr lang="en-US" altLang="ko-KR" sz="1050" dirty="0"/>
              <a:t>=-4</a:t>
            </a:r>
            <a:endParaRPr lang="ko-KR" alt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3160759" y="370725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05</a:t>
            </a:r>
            <a:r>
              <a:rPr lang="en-US" altLang="ko-KR" sz="1050" dirty="0"/>
              <a:t>=-2</a:t>
            </a:r>
            <a:endParaRPr lang="ko-KR" alt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3242255" y="308407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45</a:t>
            </a:r>
            <a:r>
              <a:rPr lang="en-US" altLang="ko-KR" sz="1050" dirty="0"/>
              <a:t>=3</a:t>
            </a:r>
            <a:endParaRPr lang="ko-KR" altLang="en-US" sz="1050" dirty="0"/>
          </a:p>
        </p:txBody>
      </p:sp>
      <p:sp>
        <p:nvSpPr>
          <p:cNvPr id="44" name="TextBox 43"/>
          <p:cNvSpPr txBox="1"/>
          <p:nvPr/>
        </p:nvSpPr>
        <p:spPr>
          <a:xfrm>
            <a:off x="3474520" y="266943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35</a:t>
            </a:r>
            <a:r>
              <a:rPr lang="en-US" altLang="ko-KR" sz="1050" dirty="0"/>
              <a:t>=4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131884" y="1023719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38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4822868" y="1735194"/>
                <a:ext cx="3852809" cy="3489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각 </a:t>
                </a:r>
                <a:r>
                  <a:rPr lang="ko-KR" altLang="en-US" sz="1350" dirty="0" err="1"/>
                  <a:t>노드</a:t>
                </a:r>
                <a:r>
                  <a:rPr lang="ko-KR" altLang="en-US" sz="1350" dirty="0"/>
                  <a:t> </a:t>
                </a:r>
                <a:r>
                  <a:rPr lang="en-US" altLang="ko-KR" sz="1350" dirty="0"/>
                  <a:t>j</a:t>
                </a:r>
                <a:r>
                  <a:rPr lang="ko-KR" altLang="en-US" sz="1350"/>
                  <a:t>의 출력값은</a:t>
                </a:r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r>
                        <a:rPr lang="en-US" altLang="ko-KR" sz="135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35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35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35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35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350" dirty="0"/>
              </a:p>
              <a:p>
                <a:r>
                  <a:rPr lang="ko-KR" altLang="en-US" sz="1350" dirty="0"/>
                  <a:t>에 의해 구해짐</a:t>
                </a:r>
                <a:endParaRPr lang="en-US" altLang="ko-KR" sz="1350" dirty="0"/>
              </a:p>
              <a:p>
                <a:endParaRPr lang="en-US" altLang="ko-KR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05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ko-KR" altLang="en-US" sz="1050" i="1">
                        <a:latin typeface="Cambria Math"/>
                      </a:rPr>
                      <m:t>는</m:t>
                    </m:r>
                    <m:r>
                      <a:rPr lang="en-US" altLang="ko-KR" sz="1050" i="1">
                        <a:latin typeface="Cambria Math"/>
                      </a:rPr>
                      <m:t> </m:t>
                    </m:r>
                    <m:r>
                      <a:rPr lang="ko-KR" altLang="en-US" sz="1050" i="1">
                        <a:latin typeface="Cambria Math"/>
                      </a:rPr>
                      <m:t>출력값</m:t>
                    </m:r>
                  </m:oMath>
                </a14:m>
                <a:endParaRPr lang="en-US" altLang="ko-KR" sz="1050" i="1" dirty="0">
                  <a:latin typeface="Cambria Math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050" i="1">
                        <a:latin typeface="Cambria Math"/>
                      </a:rPr>
                      <m:t>𝑓</m:t>
                    </m:r>
                    <m:r>
                      <a:rPr lang="ko-KR" altLang="en-US" sz="1050" i="1">
                        <a:latin typeface="Cambria Math"/>
                      </a:rPr>
                      <m:t>는</m:t>
                    </m:r>
                    <m:r>
                      <a:rPr lang="en-US" altLang="ko-KR" sz="1050" i="1">
                        <a:latin typeface="Cambria Math"/>
                      </a:rPr>
                      <m:t> </m:t>
                    </m:r>
                    <m:r>
                      <a:rPr lang="ko-KR" altLang="en-US" sz="1050" i="1">
                        <a:latin typeface="Cambria Math"/>
                      </a:rPr>
                      <m:t>활성화함수</m:t>
                    </m:r>
                  </m:oMath>
                </a14:m>
                <a:endParaRPr lang="en-US" altLang="ko-KR" sz="1050" i="1" dirty="0">
                  <a:latin typeface="Cambria Math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105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ko-KR" altLang="en-US" sz="1050" i="1">
                        <a:latin typeface="Cambria Math"/>
                      </a:rPr>
                      <m:t>는</m:t>
                    </m:r>
                    <m:r>
                      <a:rPr lang="en-US" altLang="ko-KR" sz="1050" i="1">
                        <a:latin typeface="Cambria Math"/>
                      </a:rPr>
                      <m:t> 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노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드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sz="105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 err="1"/>
                  <a:t>노드</a:t>
                </a:r>
                <a:r>
                  <a:rPr lang="en-US" altLang="ko-KR" sz="1350" dirty="0"/>
                  <a:t>3</a:t>
                </a:r>
                <a:r>
                  <a:rPr lang="ko-KR" altLang="en-US" sz="1350"/>
                  <a:t>에 대한 입력값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135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350"/>
                  <a:t>는</a:t>
                </a:r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altLang="ko-KR" sz="1350" i="1" baseline="-25000" dirty="0">
                  <a:latin typeface="Cambria Math" panose="02040503050406030204" pitchFamily="18" charset="0"/>
                </a:endParaRPr>
              </a:p>
              <a:p>
                <a:r>
                  <a:rPr lang="en-US" altLang="ko-KR" sz="1350" dirty="0"/>
                  <a:t>    =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1∗1+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350" i="1">
                        <a:latin typeface="Cambria Math"/>
                      </a:rPr>
                      <m:t>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350" i="1">
                        <a:latin typeface="Cambria Math"/>
                      </a:rPr>
                      <m:t>+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350" i="1">
                        <a:latin typeface="Cambria Math"/>
                      </a:rPr>
                      <m:t>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350" i="1">
                        <a:latin typeface="Cambria Math"/>
                      </a:rPr>
                      <m:t>=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/>
                  <a:t>노</a:t>
                </a:r>
                <a14:m>
                  <m:oMath xmlns:m="http://schemas.openxmlformats.org/officeDocument/2006/math"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드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3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endParaRPr lang="en-US" altLang="ko-KR" sz="13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r>
                        <a:rPr lang="en-US" altLang="ko-KR" sz="135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35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ko-KR" sz="1350" i="1">
                          <a:latin typeface="Cambria Math"/>
                        </a:rPr>
                        <m:t>=0.9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sz="1350" i="1">
                          <a:latin typeface="Cambria Math"/>
                        </a:rPr>
                        <m:t>2 </m:t>
                      </m:r>
                    </m:oMath>
                  </m:oMathPara>
                </a14:m>
                <a:endParaRPr lang="en-US" altLang="ko-KR" sz="1350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68" y="1735194"/>
                <a:ext cx="3852809" cy="3489353"/>
              </a:xfrm>
              <a:prstGeom prst="rect">
                <a:avLst/>
              </a:prstGeom>
              <a:blipFill>
                <a:blip r:embed="rId2"/>
                <a:stretch>
                  <a:fillRect l="-316" t="-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47" y="3486780"/>
            <a:ext cx="1250156" cy="50006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76985" y="2489553"/>
            <a:ext cx="3846386" cy="2444933"/>
            <a:chOff x="1426398" y="1899003"/>
            <a:chExt cx="5128515" cy="3259910"/>
          </a:xfrm>
        </p:grpSpPr>
        <p:sp>
          <p:nvSpPr>
            <p:cNvPr id="36" name="타원 35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36" idx="6"/>
              <a:endCxn id="4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7" idx="6"/>
              <a:endCxn id="4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9" idx="6"/>
              <a:endCxn id="4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6" idx="6"/>
              <a:endCxn id="4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6" idx="6"/>
              <a:endCxn id="4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7" idx="6"/>
              <a:endCxn id="4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9" idx="6"/>
              <a:endCxn id="4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0" idx="6"/>
              <a:endCxn id="4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6"/>
              <a:endCxn id="4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</a:t>
              </a:r>
              <a:r>
                <a:rPr lang="en-US" altLang="ko-KR" sz="1050" baseline="-25000" dirty="0"/>
                <a:t>13</a:t>
              </a:r>
              <a:r>
                <a:rPr lang="en-US" altLang="ko-KR" sz="1050" dirty="0"/>
                <a:t>=3</a:t>
              </a:r>
              <a:endParaRPr lang="ko-KR" altLang="en-US" sz="105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40023" y="3424073"/>
              <a:ext cx="6061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686159" y="281233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14</a:t>
            </a:r>
            <a:r>
              <a:rPr lang="en-US" altLang="ko-KR" sz="1050" dirty="0"/>
              <a:t>=5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1880955" y="311313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</a:t>
            </a:r>
            <a:r>
              <a:rPr lang="en-US" altLang="ko-KR" sz="1050" baseline="-25000" dirty="0"/>
              <a:t>3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1766598" y="345756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24</a:t>
            </a:r>
            <a:r>
              <a:rPr lang="en-US" altLang="ko-KR" sz="1050" dirty="0"/>
              <a:t>=6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1807616" y="3748772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03</a:t>
            </a:r>
            <a:r>
              <a:rPr lang="en-US" altLang="ko-KR" sz="1050" dirty="0"/>
              <a:t>=1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2514519" y="373556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</a:t>
            </a:r>
            <a:r>
              <a:rPr lang="en-US" altLang="ko-KR" sz="1050" baseline="-25000" dirty="0"/>
              <a:t>4</a:t>
            </a:r>
            <a:r>
              <a:rPr lang="en-US" altLang="ko-KR" sz="1050" dirty="0"/>
              <a:t>=-6</a:t>
            </a:r>
            <a:endParaRPr lang="ko-KR" altLang="en-US" sz="1050" dirty="0"/>
          </a:p>
        </p:txBody>
      </p:sp>
      <p:sp>
        <p:nvSpPr>
          <p:cNvPr id="71" name="TextBox 70"/>
          <p:cNvSpPr txBox="1"/>
          <p:nvPr/>
        </p:nvSpPr>
        <p:spPr>
          <a:xfrm>
            <a:off x="3160759" y="370725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05</a:t>
            </a:r>
            <a:r>
              <a:rPr lang="en-US" altLang="ko-KR" sz="1050" dirty="0"/>
              <a:t>=-3</a:t>
            </a:r>
            <a:endParaRPr lang="ko-KR" altLang="en-US" sz="1050" dirty="0"/>
          </a:p>
        </p:txBody>
      </p:sp>
      <p:sp>
        <p:nvSpPr>
          <p:cNvPr id="80" name="TextBox 79"/>
          <p:cNvSpPr txBox="1"/>
          <p:nvPr/>
        </p:nvSpPr>
        <p:spPr>
          <a:xfrm>
            <a:off x="3242255" y="308407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45</a:t>
            </a:r>
            <a:r>
              <a:rPr lang="en-US" altLang="ko-KR" sz="1050" dirty="0"/>
              <a:t>=4</a:t>
            </a:r>
            <a:endParaRPr lang="ko-KR" altLang="en-US" sz="1050" dirty="0"/>
          </a:p>
        </p:txBody>
      </p:sp>
      <p:sp>
        <p:nvSpPr>
          <p:cNvPr id="82" name="TextBox 81"/>
          <p:cNvSpPr txBox="1"/>
          <p:nvPr/>
        </p:nvSpPr>
        <p:spPr>
          <a:xfrm>
            <a:off x="3474520" y="266943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35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13361" y="1023719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1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00430" y="2475784"/>
              <a:ext cx="4284321" cy="13042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98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(j)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각</m:t>
                                    </m:r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ko-KR" alt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노드의</m:t>
                                    </m:r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ko-KR" alt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입력값</m:t>
                                    </m:r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1" i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출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력</m:t>
                              </m:r>
                              <m:r>
                                <a:rPr lang="ko-KR" altLang="en-US" sz="1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4.00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0.982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-1.00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0.269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0.51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00430" y="2475784"/>
              <a:ext cx="4284321" cy="13042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98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(j)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299" r="-100426" b="-1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855" t="-1299" r="-855" b="-1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4.00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0.982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-1.00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0.269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0.51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692722" y="3924086"/>
                <a:ext cx="4315146" cy="965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경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망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출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력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으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우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바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라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은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1.</m:t>
                      </m:r>
                    </m:oMath>
                  </m:oMathPara>
                </a14:m>
                <a:endParaRPr lang="en-US" altLang="ko-KR" sz="1350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sz="1350" dirty="0"/>
                  <a:t>실</a:t>
                </a:r>
                <a14:m>
                  <m:oMath xmlns:m="http://schemas.openxmlformats.org/officeDocument/2006/math"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제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나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온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구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한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다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sz="1350" i="1" dirty="0">
                  <a:latin typeface="Cambria Math" panose="02040503050406030204" pitchFamily="18" charset="0"/>
                </a:endParaRPr>
              </a:p>
              <a:p>
                <a:endParaRPr lang="en-US" altLang="ko-KR" sz="13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altLang="ko-KR" sz="135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ko-KR" sz="1350" i="1">
                          <a:latin typeface="Cambria Math"/>
                        </a:rPr>
                        <m:t>=1 −0.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51</m:t>
                      </m:r>
                      <m:r>
                        <a:rPr lang="en-US" altLang="ko-KR" sz="1350" i="1">
                          <a:latin typeface="Cambria Math"/>
                        </a:rPr>
                        <m:t>=0.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22" y="3924086"/>
                <a:ext cx="4315146" cy="965264"/>
              </a:xfrm>
              <a:prstGeom prst="rect">
                <a:avLst/>
              </a:prstGeom>
              <a:blipFill>
                <a:blip r:embed="rId3"/>
                <a:stretch>
                  <a:fillRect l="-4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그룹 86"/>
          <p:cNvGrpSpPr/>
          <p:nvPr/>
        </p:nvGrpSpPr>
        <p:grpSpPr>
          <a:xfrm>
            <a:off x="590718" y="2475784"/>
            <a:ext cx="3846386" cy="2444933"/>
            <a:chOff x="1426398" y="1899003"/>
            <a:chExt cx="5128515" cy="3259910"/>
          </a:xfrm>
        </p:grpSpPr>
        <p:sp>
          <p:nvSpPr>
            <p:cNvPr id="88" name="타원 87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직선 화살표 연결선 93"/>
            <p:cNvCxnSpPr>
              <a:stCxn id="88" idx="6"/>
              <a:endCxn id="91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9" idx="6"/>
              <a:endCxn id="91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90" idx="6"/>
              <a:endCxn id="91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88" idx="6"/>
              <a:endCxn id="92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88" idx="6"/>
              <a:endCxn id="9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9" idx="6"/>
              <a:endCxn id="92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90" idx="6"/>
              <a:endCxn id="92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91" idx="6"/>
              <a:endCxn id="9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92" idx="6"/>
              <a:endCxn id="9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</a:t>
              </a:r>
              <a:r>
                <a:rPr lang="en-US" altLang="ko-KR" sz="1050" baseline="-25000" dirty="0"/>
                <a:t>13</a:t>
              </a:r>
              <a:r>
                <a:rPr lang="en-US" altLang="ko-KR" sz="1050" dirty="0"/>
                <a:t>=3</a:t>
              </a:r>
              <a:endParaRPr lang="ko-KR" altLang="en-US" sz="105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40023" y="3424073"/>
              <a:ext cx="6061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499892" y="279856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14</a:t>
            </a:r>
            <a:r>
              <a:rPr lang="en-US" altLang="ko-KR" sz="1050" dirty="0"/>
              <a:t>=5</a:t>
            </a:r>
            <a:endParaRPr lang="ko-KR" altLang="en-US" sz="1050" dirty="0"/>
          </a:p>
        </p:txBody>
      </p:sp>
      <p:sp>
        <p:nvSpPr>
          <p:cNvPr id="110" name="TextBox 109"/>
          <p:cNvSpPr txBox="1"/>
          <p:nvPr/>
        </p:nvSpPr>
        <p:spPr>
          <a:xfrm>
            <a:off x="1694688" y="309936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</a:t>
            </a:r>
            <a:r>
              <a:rPr lang="en-US" altLang="ko-KR" sz="1050" baseline="-25000" dirty="0"/>
              <a:t>3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80331" y="344379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24</a:t>
            </a:r>
            <a:r>
              <a:rPr lang="en-US" altLang="ko-KR" sz="1050" dirty="0"/>
              <a:t>=6</a:t>
            </a:r>
            <a:endParaRPr lang="ko-KR" altLang="en-US" sz="1050" dirty="0"/>
          </a:p>
        </p:txBody>
      </p:sp>
      <p:sp>
        <p:nvSpPr>
          <p:cNvPr id="112" name="TextBox 111"/>
          <p:cNvSpPr txBox="1"/>
          <p:nvPr/>
        </p:nvSpPr>
        <p:spPr>
          <a:xfrm>
            <a:off x="1621349" y="373500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03</a:t>
            </a:r>
            <a:r>
              <a:rPr lang="en-US" altLang="ko-KR" sz="1050" dirty="0"/>
              <a:t>=1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2328252" y="372179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</a:t>
            </a:r>
            <a:r>
              <a:rPr lang="en-US" altLang="ko-KR" sz="1050" baseline="-25000" dirty="0"/>
              <a:t>4</a:t>
            </a:r>
            <a:r>
              <a:rPr lang="en-US" altLang="ko-KR" sz="1050" dirty="0"/>
              <a:t>=-6</a:t>
            </a:r>
            <a:endParaRPr lang="ko-KR" altLang="en-US" sz="1050" dirty="0"/>
          </a:p>
        </p:txBody>
      </p:sp>
      <p:sp>
        <p:nvSpPr>
          <p:cNvPr id="114" name="TextBox 113"/>
          <p:cNvSpPr txBox="1"/>
          <p:nvPr/>
        </p:nvSpPr>
        <p:spPr>
          <a:xfrm>
            <a:off x="2974492" y="369348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05</a:t>
            </a:r>
            <a:r>
              <a:rPr lang="en-US" altLang="ko-KR" sz="1050" dirty="0"/>
              <a:t>=-3</a:t>
            </a:r>
            <a:endParaRPr lang="ko-KR" altLang="en-US" sz="1050" dirty="0"/>
          </a:p>
        </p:txBody>
      </p:sp>
      <p:sp>
        <p:nvSpPr>
          <p:cNvPr id="115" name="TextBox 114"/>
          <p:cNvSpPr txBox="1"/>
          <p:nvPr/>
        </p:nvSpPr>
        <p:spPr>
          <a:xfrm>
            <a:off x="3055988" y="307030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45</a:t>
            </a:r>
            <a:r>
              <a:rPr lang="en-US" altLang="ko-KR" sz="1050" dirty="0"/>
              <a:t>=4</a:t>
            </a:r>
            <a:endParaRPr lang="ko-KR" altLang="en-US" sz="1050" dirty="0"/>
          </a:p>
        </p:txBody>
      </p:sp>
      <p:sp>
        <p:nvSpPr>
          <p:cNvPr id="116" name="TextBox 115"/>
          <p:cNvSpPr txBox="1"/>
          <p:nvPr/>
        </p:nvSpPr>
        <p:spPr>
          <a:xfrm>
            <a:off x="3288253" y="2655665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35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-13362" y="1023719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0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836846" y="1792590"/>
                <a:ext cx="3852809" cy="324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이제부터 </a:t>
                </a:r>
                <a:r>
                  <a:rPr lang="ko-KR" altLang="en-US" sz="1350" dirty="0" err="1"/>
                  <a:t>목표값</a:t>
                </a:r>
                <a:r>
                  <a:rPr lang="ko-KR" altLang="en-US" sz="1350" dirty="0"/>
                  <a:t> </a:t>
                </a:r>
                <a:r>
                  <a:rPr lang="en-US" altLang="ko-KR" sz="1350" dirty="0"/>
                  <a:t>1</a:t>
                </a:r>
                <a:r>
                  <a:rPr lang="ko-KR" altLang="en-US" sz="1350"/>
                  <a:t>과 실제 나온 값 </a:t>
                </a:r>
                <a:r>
                  <a:rPr lang="en-US" altLang="ko-KR" sz="1350" dirty="0"/>
                  <a:t>0.51</a:t>
                </a:r>
                <a:r>
                  <a:rPr lang="ko-KR" altLang="en-US" sz="1350"/>
                  <a:t>과의 차이를 만회하도록 가중치들을 조정하는 </a:t>
                </a:r>
                <a:r>
                  <a:rPr lang="ko-KR" altLang="en-US" sz="1350" dirty="0"/>
                  <a:t>방법은 먼저 아래와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50" baseline="30000">
                            <a:latin typeface="Cambria Math" panose="02040503050406030204" pitchFamily="18" charset="0"/>
                          </a:rPr>
                          <m:t>를</m:t>
                        </m:r>
                        <m:r>
                          <a:rPr lang="en-US" altLang="ko-KR" sz="1350" baseline="30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50" baseline="30000">
                            <a:latin typeface="Cambria Math" panose="02040503050406030204" pitchFamily="18" charset="0"/>
                          </a:rPr>
                          <m:t>구</m:t>
                        </m:r>
                        <m:r>
                          <a:rPr lang="ko-KR" altLang="en-US" sz="1350" baseline="30000">
                            <a:latin typeface="Cambria Math" panose="02040503050406030204" pitchFamily="18" charset="0"/>
                          </a:rPr>
                          <m:t>함</m:t>
                        </m:r>
                      </m:sub>
                    </m:sSub>
                  </m:oMath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altLang="ko-KR" sz="135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350" dirty="0"/>
              </a:p>
              <a:p>
                <a:r>
                  <a:rPr lang="en-US" altLang="ko-KR" sz="1350" dirty="0"/>
                  <a:t> 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</m:t>
                    </m:r>
                    <m:r>
                      <a:rPr lang="en-US" altLang="ko-KR" sz="135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1350" dirty="0"/>
                  <a:t>1(1-0.51) * (1-0.51)</a:t>
                </a:r>
              </a:p>
              <a:p>
                <a:r>
                  <a:rPr lang="en-US" altLang="ko-KR" sz="1350" dirty="0"/>
                  <a:t> </a:t>
                </a:r>
                <a:r>
                  <a:rPr lang="en-US" altLang="ko-KR" sz="135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122</m:t>
                    </m:r>
                  </m:oMath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sz="1350" dirty="0"/>
              </a:p>
              <a:p>
                <a:r>
                  <a:rPr lang="en-US" altLang="ko-KR" sz="1350" dirty="0"/>
                  <a:t> </a:t>
                </a:r>
                <a:r>
                  <a:rPr lang="en-US" altLang="ko-KR" sz="135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269</m:t>
                    </m:r>
                    <m:d>
                      <m:d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50" i="1">
                            <a:latin typeface="Cambria Math"/>
                          </a:rPr>
                          <m:t>1−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0.269</m:t>
                        </m:r>
                      </m:e>
                    </m:d>
                    <m:r>
                      <a:rPr lang="en-US" altLang="ko-KR" sz="1350" i="1">
                        <a:latin typeface="Cambria Math"/>
                      </a:rPr>
                      <m:t>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1350" i="1">
                        <a:latin typeface="Cambria Math"/>
                      </a:rPr>
                      <m:t> 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0.122</m:t>
                    </m:r>
                  </m:oMath>
                </a14:m>
                <a:endParaRPr lang="en-US" altLang="ko-KR" sz="1350" dirty="0"/>
              </a:p>
              <a:p>
                <a:r>
                  <a:rPr lang="en-US" altLang="ko-KR" sz="1350" dirty="0"/>
                  <a:t> 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=0.0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en-US" altLang="ko-KR" sz="1350" dirty="0"/>
                  <a:t> </a:t>
                </a:r>
              </a:p>
              <a:p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sz="1350" dirty="0"/>
              </a:p>
              <a:p>
                <a:r>
                  <a:rPr lang="en-US" altLang="ko-KR" sz="1350" dirty="0"/>
                  <a:t> </a:t>
                </a:r>
                <a:r>
                  <a:rPr lang="en-US" altLang="ko-KR" sz="135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=0.9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ko-KR" sz="1350" i="1">
                        <a:latin typeface="Cambria Math"/>
                      </a:rPr>
                      <m:t>2</m:t>
                    </m:r>
                    <m:d>
                      <m:d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50" i="1">
                            <a:latin typeface="Cambria Math"/>
                          </a:rPr>
                          <m:t>1−0.9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135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sz="1350" i="1">
                        <a:latin typeface="Cambria Math"/>
                      </a:rPr>
                      <m:t>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350" i="1">
                        <a:latin typeface="Cambria Math"/>
                      </a:rPr>
                      <m:t> ∗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0.122</m:t>
                    </m:r>
                  </m:oMath>
                </a14:m>
                <a:endParaRPr lang="en-US" altLang="ko-KR" sz="1350" dirty="0"/>
              </a:p>
              <a:p>
                <a:r>
                  <a:rPr lang="en-US" altLang="ko-KR" sz="1350" dirty="0"/>
                  <a:t>    = 0.004</a:t>
                </a: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846" y="1792590"/>
                <a:ext cx="3852809" cy="3242554"/>
              </a:xfrm>
              <a:prstGeom prst="rect">
                <a:avLst/>
              </a:prstGeom>
              <a:blipFill>
                <a:blip r:embed="rId2"/>
                <a:stretch>
                  <a:fillRect l="-316" t="-376" b="-9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그룹 89"/>
          <p:cNvGrpSpPr/>
          <p:nvPr/>
        </p:nvGrpSpPr>
        <p:grpSpPr>
          <a:xfrm>
            <a:off x="360484" y="2396420"/>
            <a:ext cx="3846386" cy="2444933"/>
            <a:chOff x="1426398" y="1899003"/>
            <a:chExt cx="5128515" cy="3259910"/>
          </a:xfrm>
        </p:grpSpPr>
        <p:sp>
          <p:nvSpPr>
            <p:cNvPr id="91" name="타원 90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직선 화살표 연결선 96"/>
            <p:cNvCxnSpPr>
              <a:stCxn id="91" idx="6"/>
              <a:endCxn id="94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2" idx="6"/>
              <a:endCxn id="94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93" idx="6"/>
              <a:endCxn id="94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91" idx="6"/>
              <a:endCxn id="95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91" idx="6"/>
              <a:endCxn id="96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92" idx="6"/>
              <a:endCxn id="95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93" idx="6"/>
              <a:endCxn id="95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94" idx="6"/>
              <a:endCxn id="96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95" idx="6"/>
              <a:endCxn id="96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</a:t>
              </a:r>
              <a:r>
                <a:rPr lang="en-US" altLang="ko-KR" sz="1050" baseline="-25000" dirty="0"/>
                <a:t>13</a:t>
              </a:r>
              <a:r>
                <a:rPr lang="en-US" altLang="ko-KR" sz="1050" dirty="0"/>
                <a:t>=3</a:t>
              </a:r>
              <a:endParaRPr lang="ko-KR" altLang="en-US" sz="105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440023" y="3424073"/>
              <a:ext cx="6061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269659" y="271919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14</a:t>
            </a:r>
            <a:r>
              <a:rPr lang="en-US" altLang="ko-KR" sz="1050" dirty="0"/>
              <a:t>=5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1464455" y="302000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</a:t>
            </a:r>
            <a:r>
              <a:rPr lang="en-US" altLang="ko-KR" sz="1050" baseline="-25000" dirty="0"/>
              <a:t>3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114" name="TextBox 113"/>
          <p:cNvSpPr txBox="1"/>
          <p:nvPr/>
        </p:nvSpPr>
        <p:spPr>
          <a:xfrm>
            <a:off x="1350098" y="336443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24</a:t>
            </a:r>
            <a:r>
              <a:rPr lang="en-US" altLang="ko-KR" sz="1050" dirty="0"/>
              <a:t>=6</a:t>
            </a:r>
            <a:endParaRPr lang="ko-KR" altLang="en-US" sz="1050" dirty="0"/>
          </a:p>
        </p:txBody>
      </p:sp>
      <p:sp>
        <p:nvSpPr>
          <p:cNvPr id="115" name="TextBox 114"/>
          <p:cNvSpPr txBox="1"/>
          <p:nvPr/>
        </p:nvSpPr>
        <p:spPr>
          <a:xfrm>
            <a:off x="1391115" y="365563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03</a:t>
            </a:r>
            <a:r>
              <a:rPr lang="en-US" altLang="ko-KR" sz="1050" dirty="0"/>
              <a:t>=1</a:t>
            </a:r>
            <a:endParaRPr lang="ko-KR" altLang="en-US" sz="1050" dirty="0"/>
          </a:p>
        </p:txBody>
      </p:sp>
      <p:sp>
        <p:nvSpPr>
          <p:cNvPr id="116" name="TextBox 115"/>
          <p:cNvSpPr txBox="1"/>
          <p:nvPr/>
        </p:nvSpPr>
        <p:spPr>
          <a:xfrm>
            <a:off x="2098019" y="3642435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</a:t>
            </a:r>
            <a:r>
              <a:rPr lang="en-US" altLang="ko-KR" sz="1050" baseline="-25000" dirty="0"/>
              <a:t>4</a:t>
            </a:r>
            <a:r>
              <a:rPr lang="en-US" altLang="ko-KR" sz="1050" dirty="0"/>
              <a:t>=-6</a:t>
            </a:r>
            <a:endParaRPr lang="ko-KR" altLang="en-US" sz="1050" dirty="0"/>
          </a:p>
        </p:txBody>
      </p:sp>
      <p:sp>
        <p:nvSpPr>
          <p:cNvPr id="117" name="TextBox 116"/>
          <p:cNvSpPr txBox="1"/>
          <p:nvPr/>
        </p:nvSpPr>
        <p:spPr>
          <a:xfrm>
            <a:off x="2744258" y="361412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05</a:t>
            </a:r>
            <a:r>
              <a:rPr lang="en-US" altLang="ko-KR" sz="1050" dirty="0"/>
              <a:t>=-3</a:t>
            </a:r>
            <a:endParaRPr lang="ko-KR" altLang="en-US" sz="1050" dirty="0"/>
          </a:p>
        </p:txBody>
      </p:sp>
      <p:sp>
        <p:nvSpPr>
          <p:cNvPr id="118" name="TextBox 117"/>
          <p:cNvSpPr txBox="1"/>
          <p:nvPr/>
        </p:nvSpPr>
        <p:spPr>
          <a:xfrm>
            <a:off x="2825754" y="299094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45</a:t>
            </a:r>
            <a:r>
              <a:rPr lang="en-US" altLang="ko-KR" sz="1050" dirty="0"/>
              <a:t>=4</a:t>
            </a:r>
            <a:endParaRPr lang="ko-KR" altLang="en-US" sz="1050" dirty="0"/>
          </a:p>
        </p:txBody>
      </p:sp>
      <p:sp>
        <p:nvSpPr>
          <p:cNvPr id="119" name="TextBox 118"/>
          <p:cNvSpPr txBox="1"/>
          <p:nvPr/>
        </p:nvSpPr>
        <p:spPr>
          <a:xfrm>
            <a:off x="3058019" y="2576300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35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-13362" y="1023719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272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851030" y="1495450"/>
                <a:ext cx="3852809" cy="405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그 이후 각 구간별로 조정할 가중치 값을 구함</a:t>
                </a:r>
                <a:endParaRPr lang="en-US" altLang="ko-KR" sz="1350" dirty="0"/>
              </a:p>
              <a:p>
                <a:r>
                  <a:rPr lang="ko-KR" altLang="en-US" sz="1350" dirty="0"/>
                  <a:t>만약 </a:t>
                </a:r>
                <a:r>
                  <a:rPr lang="en-US" altLang="ko-KR" sz="1350" dirty="0"/>
                  <a:t>learning rate</a:t>
                </a:r>
                <a:r>
                  <a:rPr lang="ko-KR" altLang="en-US" sz="1350" dirty="0"/>
                  <a:t>가 </a:t>
                </a:r>
                <a:r>
                  <a:rPr lang="en-US" altLang="ko-KR" sz="1350" dirty="0"/>
                  <a:t>0.1</a:t>
                </a:r>
                <a14:m>
                  <m:oMath xmlns:m="http://schemas.openxmlformats.org/officeDocument/2006/math">
                    <m:r>
                      <a:rPr lang="en-US" altLang="ko-KR" sz="1350">
                        <a:latin typeface="Cambria Math"/>
                      </a:rPr>
                      <m:t>(</m:t>
                    </m:r>
                    <m:r>
                      <a:rPr lang="ko-KR" altLang="en-US" sz="1350" i="1">
                        <a:latin typeface="Cambria Math"/>
                      </a:rPr>
                      <m:t>𝜂</m:t>
                    </m:r>
                    <m:r>
                      <a:rPr lang="en-US" altLang="ko-KR" sz="1350" i="1">
                        <a:latin typeface="Cambria Math"/>
                      </a:rPr>
                      <m:t>=0.1)</m:t>
                    </m:r>
                  </m:oMath>
                </a14:m>
                <a:r>
                  <a:rPr lang="ko-KR" altLang="en-US" sz="1350" dirty="0"/>
                  <a:t>일 경우 아래의 수식과 같이 </a:t>
                </a:r>
                <a:r>
                  <a:rPr lang="en-US" altLang="ko-KR" sz="1350" dirty="0"/>
                  <a:t>weight</a:t>
                </a:r>
                <a:r>
                  <a:rPr lang="ko-KR" altLang="en-US" sz="1350" dirty="0"/>
                  <a:t>를 변환</a:t>
                </a:r>
                <a:endParaRPr lang="en-US" altLang="ko-KR" sz="1350" dirty="0"/>
              </a:p>
              <a:p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35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ko-KR" altLang="en-US" sz="1350" i="1">
                          <a:latin typeface="Cambria Math"/>
                          <a:ea typeface="Cambria Math"/>
                        </a:rPr>
                        <m:t>𝜂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ko-KR" altLang="en-US" sz="135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350" dirty="0">
                  <a:ea typeface="Cambria Math"/>
                </a:endParaRPr>
              </a:p>
              <a:p>
                <a:endParaRPr lang="en-US" altLang="ko-KR" sz="1350" dirty="0"/>
              </a:p>
              <a:p>
                <a:r>
                  <a:rPr lang="ko-KR" altLang="en-US" sz="1350" dirty="0"/>
                  <a:t>그러므로 </a:t>
                </a:r>
                <a:r>
                  <a:rPr lang="en-US" altLang="ko-KR" sz="1350" dirty="0"/>
                  <a:t>n3</a:t>
                </a:r>
                <a:r>
                  <a:rPr lang="ko-KR" altLang="en-US" sz="1350" dirty="0"/>
                  <a:t>의 경우는</a:t>
                </a:r>
                <a:endParaRPr lang="en-US" altLang="ko-KR" sz="135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350" i="1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350" i="1">
                            <a:latin typeface="Cambria Math"/>
                            <a:ea typeface="Cambria Math"/>
                          </a:rPr>
                          <m:t>03</m:t>
                        </m:r>
                      </m:sub>
                    </m:sSub>
                    <m:r>
                      <a:rPr lang="en-US" altLang="ko-KR" sz="1350" i="1">
                        <a:latin typeface="Cambria Math"/>
                        <a:ea typeface="Cambria Math"/>
                      </a:rPr>
                      <m:t>=0.1∗</m:t>
                    </m:r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350" i="1" dirty="0">
                    <a:latin typeface="Cambria Math" panose="02040503050406030204" pitchFamily="18" charset="0"/>
                    <a:ea typeface="Cambria Math"/>
                  </a:rPr>
                  <a:t>* y</a:t>
                </a:r>
                <a:r>
                  <a:rPr lang="en-US" altLang="ko-KR" sz="1350" i="1" baseline="-25000" dirty="0">
                    <a:latin typeface="Cambria Math" panose="02040503050406030204" pitchFamily="18" charset="0"/>
                    <a:ea typeface="Cambria Math"/>
                  </a:rPr>
                  <a:t>0</a:t>
                </a:r>
                <a:r>
                  <a:rPr lang="en-US" altLang="ko-KR" sz="1350" i="1" dirty="0">
                    <a:latin typeface="Cambria Math" panose="02040503050406030204" pitchFamily="18" charset="0"/>
                    <a:ea typeface="Cambria Math"/>
                  </a:rPr>
                  <a:t>(=x</a:t>
                </a:r>
                <a:r>
                  <a:rPr lang="en-US" altLang="ko-KR" sz="1350" i="1" baseline="-25000" dirty="0">
                    <a:latin typeface="Cambria Math" panose="02040503050406030204" pitchFamily="18" charset="0"/>
                    <a:ea typeface="Cambria Math"/>
                  </a:rPr>
                  <a:t>0</a:t>
                </a:r>
                <a:r>
                  <a:rPr lang="en-US" altLang="ko-KR" sz="1350" i="1" dirty="0">
                    <a:latin typeface="Cambria Math" panose="02040503050406030204" pitchFamily="18" charset="0"/>
                    <a:ea typeface="Cambria Math"/>
                  </a:rPr>
                  <a:t>)</a:t>
                </a:r>
              </a:p>
              <a:p>
                <a:r>
                  <a:rPr lang="en-US" altLang="ko-KR" sz="1350" dirty="0">
                    <a:ea typeface="Cambria Math"/>
                  </a:rPr>
                  <a:t> </a:t>
                </a:r>
                <a:r>
                  <a:rPr lang="en-US" altLang="ko-KR" sz="1350" dirty="0">
                    <a:ea typeface="Cambria Math"/>
                  </a:rPr>
                  <a:t>      = 0.1 *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  <a:ea typeface="Cambria Math"/>
                      </a:rPr>
                      <m:t>0.004∗1</m:t>
                    </m:r>
                  </m:oMath>
                </a14:m>
                <a:endParaRPr lang="en-US" altLang="ko-KR" sz="1350" dirty="0">
                  <a:ea typeface="Cambria Math"/>
                </a:endParaRPr>
              </a:p>
              <a:p>
                <a:r>
                  <a:rPr lang="en-US" altLang="ko-KR" sz="1350" dirty="0"/>
                  <a:t>    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=0.0004</m:t>
                    </m:r>
                  </m:oMath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/>
                  <a:t>이를 다시 가중치 값과 더해서 계산</a:t>
                </a:r>
                <a:endParaRPr lang="en-US" altLang="ko-KR" sz="135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03</m:t>
                          </m:r>
                        </m:sub>
                      </m:sSub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𝑤𝑒𝑖𝑔h𝑡</m:t>
                          </m:r>
                          <m:r>
                            <a:rPr lang="en-US" altLang="ko-KR" sz="135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350" i="1">
                              <a:latin typeface="Cambria Math"/>
                            </a:rPr>
                            <m:t>𝑜𝑙𝑑</m:t>
                          </m:r>
                        </m:e>
                      </m:d>
                      <m:r>
                        <a:rPr lang="en-US" altLang="ko-KR" sz="1350" i="1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altLang="ko-KR" sz="135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  <a:ea typeface="Cambria Math"/>
                            </a:rPr>
                            <m:t>03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  <a:ea typeface="Cambria Math"/>
                        </a:rPr>
                        <m:t>=1+0.0004</m:t>
                      </m:r>
                    </m:oMath>
                  </m:oMathPara>
                </a14:m>
                <a:endParaRPr lang="en-US" altLang="ko-KR" sz="1350" dirty="0">
                  <a:ea typeface="Cambria Math"/>
                </a:endParaRPr>
              </a:p>
              <a:p>
                <a:r>
                  <a:rPr lang="en-US" altLang="ko-KR" sz="135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=1.0004</m:t>
                    </m:r>
                  </m:oMath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:r>
                  <a:rPr lang="ko-KR" altLang="en-US" sz="1350" dirty="0"/>
                  <a:t>같은 방식으로 가중치를 업데이트</a:t>
                </a:r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350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altLang="ko-KR" sz="135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a:rPr lang="es-ES" altLang="ko-KR" sz="1350" i="1">
                          <a:latin typeface="Cambria Math"/>
                        </a:rPr>
                        <m:t>=0.1∗</m:t>
                      </m:r>
                      <m:r>
                        <a:rPr lang="ko-KR" altLang="es-ES" sz="1350" i="1">
                          <a:latin typeface="Cambria Math"/>
                        </a:rPr>
                        <m:t>𝛿</m:t>
                      </m:r>
                      <m:r>
                        <a:rPr lang="es-ES" altLang="ko-KR" sz="1350" i="1" baseline="-25000">
                          <a:latin typeface="Cambria Math"/>
                        </a:rPr>
                        <m:t>3</m:t>
                      </m:r>
                      <m:r>
                        <a:rPr lang="es-ES" altLang="ko-KR" sz="1350" i="1">
                          <a:latin typeface="Cambria Math"/>
                        </a:rPr>
                        <m:t>∗ </m:t>
                      </m:r>
                      <m:r>
                        <a:rPr lang="es-ES" altLang="ko-KR" sz="1350" i="1">
                          <a:latin typeface="Cambria Math"/>
                        </a:rPr>
                        <m:t>𝑦</m:t>
                      </m:r>
                      <m:r>
                        <a:rPr lang="en-US" altLang="ko-KR" sz="135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sz="1350" i="1" dirty="0">
                          <a:latin typeface="Cambria Math" panose="02040503050406030204" pitchFamily="18" charset="0"/>
                          <a:ea typeface="Cambria Math"/>
                        </a:rPr>
                        <m:t>(=</m:t>
                      </m:r>
                      <m:r>
                        <m:rPr>
                          <m:nor/>
                        </m:rPr>
                        <a:rPr lang="en-US" altLang="ko-KR" sz="1350" i="1" dirty="0">
                          <a:latin typeface="Cambria Math" panose="02040503050406030204" pitchFamily="18" charset="0"/>
                          <a:ea typeface="Cambria Math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350" i="1" baseline="-25000" dirty="0"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sz="1350" i="1" dirty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sz="1350" i="1" dirty="0"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s-ES" altLang="ko-KR" sz="1350" i="1">
                          <a:latin typeface="Cambria Math"/>
                        </a:rPr>
                        <m:t>= 0.1 ∗ 0.004∗1</m:t>
                      </m:r>
                    </m:oMath>
                  </m:oMathPara>
                </a14:m>
                <a:endParaRPr lang="en-US" altLang="ko-KR" sz="1350" i="1" dirty="0">
                  <a:latin typeface="Cambria Math" panose="02040503050406030204" pitchFamily="18" charset="0"/>
                  <a:ea typeface="Cambria Math"/>
                </a:endParaRPr>
              </a:p>
              <a:p>
                <a:endParaRPr lang="en-US" altLang="ko-KR" sz="1350" i="1" dirty="0">
                  <a:latin typeface="Cambria Math" panose="02040503050406030204" pitchFamily="18" charset="0"/>
                  <a:ea typeface="Cambria Math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030" y="1495450"/>
                <a:ext cx="3852809" cy="4056239"/>
              </a:xfrm>
              <a:prstGeom prst="rect">
                <a:avLst/>
              </a:prstGeom>
              <a:blipFill>
                <a:blip r:embed="rId3"/>
                <a:stretch>
                  <a:fillRect l="-475" t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그룹 121"/>
          <p:cNvGrpSpPr/>
          <p:nvPr/>
        </p:nvGrpSpPr>
        <p:grpSpPr>
          <a:xfrm>
            <a:off x="480652" y="2354087"/>
            <a:ext cx="3846386" cy="2444933"/>
            <a:chOff x="1426398" y="1899003"/>
            <a:chExt cx="5128515" cy="3259910"/>
          </a:xfrm>
        </p:grpSpPr>
        <p:sp>
          <p:nvSpPr>
            <p:cNvPr id="123" name="타원 122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화살표 연결선 128"/>
            <p:cNvCxnSpPr>
              <a:stCxn id="123" idx="6"/>
              <a:endCxn id="126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24" idx="6"/>
              <a:endCxn id="126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25" idx="6"/>
              <a:endCxn id="126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23" idx="6"/>
              <a:endCxn id="127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23" idx="6"/>
              <a:endCxn id="128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4" idx="6"/>
              <a:endCxn id="127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5" idx="6"/>
              <a:endCxn id="127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6" idx="6"/>
              <a:endCxn id="128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7" idx="6"/>
              <a:endCxn id="128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TextBox 141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</a:t>
              </a:r>
              <a:r>
                <a:rPr lang="en-US" altLang="ko-KR" sz="1050" baseline="-25000" dirty="0"/>
                <a:t>13</a:t>
              </a:r>
              <a:r>
                <a:rPr lang="en-US" altLang="ko-KR" sz="1050" dirty="0"/>
                <a:t>=3</a:t>
              </a:r>
              <a:endParaRPr lang="ko-KR" altLang="en-US" sz="105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440023" y="3424073"/>
              <a:ext cx="6061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389826" y="2676866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14</a:t>
            </a:r>
            <a:r>
              <a:rPr lang="en-US" altLang="ko-KR" sz="1050" dirty="0"/>
              <a:t>=5</a:t>
            </a:r>
            <a:endParaRPr lang="ko-KR" altLang="en-US" sz="1050" dirty="0"/>
          </a:p>
        </p:txBody>
      </p:sp>
      <p:sp>
        <p:nvSpPr>
          <p:cNvPr id="145" name="TextBox 144"/>
          <p:cNvSpPr txBox="1"/>
          <p:nvPr/>
        </p:nvSpPr>
        <p:spPr>
          <a:xfrm>
            <a:off x="1584622" y="2977670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</a:t>
            </a:r>
            <a:r>
              <a:rPr lang="en-US" altLang="ko-KR" sz="1050" baseline="-25000" dirty="0"/>
              <a:t>3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146" name="TextBox 145"/>
          <p:cNvSpPr txBox="1"/>
          <p:nvPr/>
        </p:nvSpPr>
        <p:spPr>
          <a:xfrm>
            <a:off x="1470265" y="3322100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24</a:t>
            </a:r>
            <a:r>
              <a:rPr lang="en-US" altLang="ko-KR" sz="1050" dirty="0"/>
              <a:t>=6</a:t>
            </a:r>
            <a:endParaRPr lang="ko-KR" altLang="en-US" sz="1050" dirty="0"/>
          </a:p>
        </p:txBody>
      </p:sp>
      <p:sp>
        <p:nvSpPr>
          <p:cNvPr id="147" name="TextBox 146"/>
          <p:cNvSpPr txBox="1"/>
          <p:nvPr/>
        </p:nvSpPr>
        <p:spPr>
          <a:xfrm>
            <a:off x="1511282" y="3613306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03</a:t>
            </a:r>
            <a:r>
              <a:rPr lang="en-US" altLang="ko-KR" sz="1050" dirty="0"/>
              <a:t>=1</a:t>
            </a:r>
            <a:endParaRPr lang="ko-KR" altLang="en-US" sz="1050" dirty="0"/>
          </a:p>
        </p:txBody>
      </p:sp>
      <p:sp>
        <p:nvSpPr>
          <p:cNvPr id="148" name="TextBox 147"/>
          <p:cNvSpPr txBox="1"/>
          <p:nvPr/>
        </p:nvSpPr>
        <p:spPr>
          <a:xfrm>
            <a:off x="2218186" y="3600102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</a:t>
            </a:r>
            <a:r>
              <a:rPr lang="en-US" altLang="ko-KR" sz="1050" baseline="-25000" dirty="0"/>
              <a:t>4</a:t>
            </a:r>
            <a:r>
              <a:rPr lang="en-US" altLang="ko-KR" sz="1050" dirty="0"/>
              <a:t>=-6</a:t>
            </a:r>
            <a:endParaRPr lang="ko-KR" altLang="en-US" sz="1050" dirty="0"/>
          </a:p>
        </p:txBody>
      </p:sp>
      <p:sp>
        <p:nvSpPr>
          <p:cNvPr id="149" name="TextBox 148"/>
          <p:cNvSpPr txBox="1"/>
          <p:nvPr/>
        </p:nvSpPr>
        <p:spPr>
          <a:xfrm>
            <a:off x="2864426" y="3571791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05</a:t>
            </a:r>
            <a:r>
              <a:rPr lang="en-US" altLang="ko-KR" sz="1050" dirty="0"/>
              <a:t>=-3</a:t>
            </a:r>
            <a:endParaRPr lang="ko-KR" altLang="en-US" sz="1050" dirty="0"/>
          </a:p>
        </p:txBody>
      </p:sp>
      <p:sp>
        <p:nvSpPr>
          <p:cNvPr id="150" name="TextBox 149"/>
          <p:cNvSpPr txBox="1"/>
          <p:nvPr/>
        </p:nvSpPr>
        <p:spPr>
          <a:xfrm>
            <a:off x="2945921" y="2948610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45</a:t>
            </a:r>
            <a:r>
              <a:rPr lang="en-US" altLang="ko-KR" sz="1050" dirty="0"/>
              <a:t>=4</a:t>
            </a:r>
            <a:endParaRPr lang="ko-KR" altLang="en-US" sz="1050" dirty="0"/>
          </a:p>
        </p:txBody>
      </p:sp>
      <p:sp>
        <p:nvSpPr>
          <p:cNvPr id="151" name="TextBox 150"/>
          <p:cNvSpPr txBox="1"/>
          <p:nvPr/>
        </p:nvSpPr>
        <p:spPr>
          <a:xfrm>
            <a:off x="3178187" y="253396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</a:t>
            </a:r>
            <a:r>
              <a:rPr lang="en-US" altLang="ko-KR" sz="1050" baseline="-25000" dirty="0"/>
              <a:t>35</a:t>
            </a:r>
            <a:r>
              <a:rPr lang="en-US" altLang="ko-KR" sz="1050" dirty="0"/>
              <a:t>=2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-1" y="952834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83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93332" y="1912920"/>
                <a:ext cx="7751852" cy="31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ko-KR" altLang="en-US" sz="1350" dirty="0" err="1"/>
                  <a:t>역전파</a:t>
                </a:r>
                <a:r>
                  <a:rPr lang="ko-KR" altLang="en-US" sz="1350" dirty="0"/>
                  <a:t> 오차를 반영하여 새로운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35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350" dirty="0"/>
                  <a:t>의 </a:t>
                </a:r>
                <a:r>
                  <a:rPr lang="ko-KR" altLang="en-US" sz="1350"/>
                  <a:t>값을 구한 결과 다음과 같은 값을 얻을 수 있음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32" y="1912920"/>
                <a:ext cx="7751852" cy="316753"/>
              </a:xfrm>
              <a:prstGeom prst="rect">
                <a:avLst/>
              </a:prstGeom>
              <a:blipFill>
                <a:blip r:embed="rId2"/>
                <a:stretch>
                  <a:fillRect l="-79" t="-5769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278467" y="2415118"/>
          <a:ext cx="5968998" cy="2819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4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4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sz="15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ij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sz="15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 smtClean="0">
                          <a:effectLst/>
                          <a:latin typeface="Symbol" panose="05050102010706020507" pitchFamily="18" charset="2"/>
                          <a:ea typeface="Cambria Math" panose="02040503050406030204" pitchFamily="18" charset="0"/>
                        </a:rPr>
                        <a:t>d</a:t>
                      </a:r>
                      <a:r>
                        <a:rPr lang="en-US" sz="15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new </a:t>
                      </a:r>
                      <a:r>
                        <a:rPr lang="en-US" altLang="ko-KR" sz="15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altLang="ko-KR" sz="15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ij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1.0004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3.0004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2.0000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-6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0.096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-5.9904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0.096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5.0096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0.096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6.0000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-2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0.122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-1.9878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0.982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0.122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2.0120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0.269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0.122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4.0033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1" y="908720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29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93332" y="1912920"/>
                <a:ext cx="7751852" cy="732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ko-KR" altLang="en-US" sz="1350" dirty="0"/>
                  <a:t>업데이트된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35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350" dirty="0"/>
                  <a:t>를 기반으로 다시 학습</a:t>
                </a:r>
                <a:endParaRPr lang="en-US" altLang="ko-KR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ko-KR" altLang="en-US" sz="1350" dirty="0"/>
                  <a:t>입력과 출력은 초기조건과 동일</a:t>
                </a:r>
                <a:r>
                  <a:rPr lang="en-US" altLang="ko-KR" sz="1350" dirty="0"/>
                  <a:t>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ko-KR" sz="1350" dirty="0"/>
                  <a:t>N5</a:t>
                </a:r>
                <a:r>
                  <a:rPr lang="ko-KR" altLang="en-US" sz="1350"/>
                  <a:t>에서 도출되는 값과 목표값 </a:t>
                </a:r>
                <a:r>
                  <a:rPr lang="en-US" altLang="ko-KR" sz="1350" dirty="0"/>
                  <a:t>1</a:t>
                </a:r>
                <a:r>
                  <a:rPr lang="ko-KR" altLang="en-US" sz="1350"/>
                  <a:t>을 비교하여 오차가 일정범위 내이면 멈춤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32" y="1912920"/>
                <a:ext cx="7751852" cy="732252"/>
              </a:xfrm>
              <a:prstGeom prst="rect">
                <a:avLst/>
              </a:prstGeom>
              <a:blipFill>
                <a:blip r:embed="rId2"/>
                <a:stretch>
                  <a:fillRect l="-79" t="-2500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2309452" y="2692754"/>
            <a:ext cx="3846386" cy="2444933"/>
            <a:chOff x="1426398" y="1899003"/>
            <a:chExt cx="5128515" cy="3259910"/>
          </a:xfrm>
        </p:grpSpPr>
        <p:sp>
          <p:nvSpPr>
            <p:cNvPr id="35" name="타원 34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35" idx="6"/>
              <a:endCxn id="4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6" idx="6"/>
              <a:endCxn id="4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7" idx="6"/>
              <a:endCxn id="4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5" idx="6"/>
              <a:endCxn id="4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5" idx="6"/>
              <a:endCxn id="4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6" idx="6"/>
              <a:endCxn id="4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7" idx="6"/>
              <a:endCxn id="4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0" idx="6"/>
              <a:endCxn id="4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6"/>
              <a:endCxn id="4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3.0004</a:t>
              </a:r>
              <a:endParaRPr lang="ko-KR" altLang="en-US" sz="105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218626" y="301553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5.0096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3844660" y="2979292"/>
            <a:ext cx="249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3299065" y="366076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6.0000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3446286" y="401800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1.0004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4046986" y="393876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-5.9904</a:t>
            </a:r>
            <a:endParaRPr lang="ko-KR" altLang="en-US" sz="1050" dirty="0"/>
          </a:p>
        </p:txBody>
      </p:sp>
      <p:sp>
        <p:nvSpPr>
          <p:cNvPr id="71" name="TextBox 70"/>
          <p:cNvSpPr txBox="1"/>
          <p:nvPr/>
        </p:nvSpPr>
        <p:spPr>
          <a:xfrm>
            <a:off x="4693226" y="391045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-1.9878</a:t>
            </a:r>
            <a:endParaRPr lang="ko-KR" altLang="en-US" sz="1050" dirty="0"/>
          </a:p>
        </p:txBody>
      </p:sp>
      <p:sp>
        <p:nvSpPr>
          <p:cNvPr id="80" name="TextBox 79"/>
          <p:cNvSpPr txBox="1"/>
          <p:nvPr/>
        </p:nvSpPr>
        <p:spPr>
          <a:xfrm>
            <a:off x="4774721" y="3287277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4.0033</a:t>
            </a:r>
            <a:endParaRPr lang="ko-KR" altLang="en-US" sz="1050" dirty="0"/>
          </a:p>
        </p:txBody>
      </p:sp>
      <p:sp>
        <p:nvSpPr>
          <p:cNvPr id="81" name="TextBox 80"/>
          <p:cNvSpPr txBox="1"/>
          <p:nvPr/>
        </p:nvSpPr>
        <p:spPr>
          <a:xfrm>
            <a:off x="5006987" y="287263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2.0120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0" y="835621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8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표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60086" y="2131735"/>
              <a:ext cx="428432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4.0009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0.98203</a:t>
                          </a:r>
                        </a:p>
                      </a:txBody>
                      <a:tcPr marL="7144" marR="7144" marT="714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-0.9807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0.27275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1.0649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0.74363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표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60086" y="2131735"/>
              <a:ext cx="428432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81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855" t="-2174" r="-101282" b="-3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174" r="-851" b="-3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4.0009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0.98203</a:t>
                          </a:r>
                        </a:p>
                      </a:txBody>
                      <a:tcPr marL="7144" marR="7144" marT="714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-0.9807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0.27275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1.0649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solidFill>
                                <a:schemeClr val="tx1"/>
                              </a:solidFill>
                            </a:rPr>
                            <a:t>0.74363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636969" y="1746099"/>
            <a:ext cx="4335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/>
              <a:t>업데이트된 가중치를 이용해 계산한 </a:t>
            </a:r>
            <a:r>
              <a:rPr lang="en-US" altLang="ko-KR" sz="1350" dirty="0"/>
              <a:t>Output</a:t>
            </a:r>
            <a:endParaRPr lang="ko-KR" alt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644673" y="3464453"/>
                <a:ext cx="4361380" cy="156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그러므로</a:t>
                </a:r>
                <a:endParaRPr lang="en-US" altLang="ko-KR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35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sz="1350" i="1">
                          <a:latin typeface="Cambria Math"/>
                        </a:rPr>
                        <m:t>=1 −0.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74363</m:t>
                      </m:r>
                      <m:r>
                        <a:rPr lang="en-US" altLang="ko-KR" sz="1350" i="1">
                          <a:latin typeface="Cambria Math"/>
                        </a:rPr>
                        <m:t>=0.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2564</m:t>
                      </m:r>
                    </m:oMath>
                  </m:oMathPara>
                </a14:m>
                <a:endParaRPr lang="en-US" altLang="ko-KR" sz="1350" dirty="0"/>
              </a:p>
              <a:p>
                <a:endParaRPr lang="en-US" altLang="ko-KR" sz="1350" dirty="0"/>
              </a:p>
              <a:p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/>
                      </a:rPr>
                      <m:t>0.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49</m:t>
                    </m:r>
                  </m:oMath>
                </a14:m>
                <a:r>
                  <a:rPr lang="en-US" altLang="ko-KR" sz="1350" dirty="0"/>
                  <a:t>(20</a:t>
                </a:r>
                <a:r>
                  <a:rPr lang="ko-KR" altLang="en-US" sz="1350" dirty="0"/>
                  <a:t>쪽</a:t>
                </a:r>
                <a:r>
                  <a:rPr lang="en-US" altLang="ko-KR" sz="1350" dirty="0"/>
                  <a:t>)</a:t>
                </a:r>
                <a:r>
                  <a:rPr lang="ko-KR" altLang="en-US" sz="1350"/>
                  <a:t>였으나 </a:t>
                </a:r>
                <a:r>
                  <a:rPr lang="en-US" altLang="ko-KR" sz="1350" dirty="0"/>
                  <a:t>0.2564</a:t>
                </a:r>
                <a:r>
                  <a:rPr lang="ko-KR" altLang="en-US" sz="1350"/>
                  <a:t>로 오차가 감소한 것을 알 수 있음</a:t>
                </a:r>
                <a:endParaRPr lang="en-US" altLang="ko-KR" sz="1350" dirty="0"/>
              </a:p>
              <a:p>
                <a:r>
                  <a:rPr lang="ko-KR" altLang="en-US" sz="1350" dirty="0"/>
                  <a:t>오차가 임의의 </a:t>
                </a:r>
                <a:r>
                  <a:rPr lang="ko-KR" altLang="en-US" sz="1350" dirty="0" err="1"/>
                  <a:t>임계값</a:t>
                </a:r>
                <a:r>
                  <a:rPr lang="ko-KR" altLang="en-US" sz="1350" dirty="0"/>
                  <a:t> 안으로 들어올 때가지 이 과정을 반복하여 가중치를 조정 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73" y="3464453"/>
                <a:ext cx="4361380" cy="1563377"/>
              </a:xfrm>
              <a:prstGeom prst="rect">
                <a:avLst/>
              </a:prstGeom>
              <a:blipFill>
                <a:blip r:embed="rId3"/>
                <a:stretch>
                  <a:fillRect l="-420" t="-778" b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/>
          <p:cNvGrpSpPr/>
          <p:nvPr/>
        </p:nvGrpSpPr>
        <p:grpSpPr>
          <a:xfrm>
            <a:off x="539918" y="2475429"/>
            <a:ext cx="3846386" cy="2444933"/>
            <a:chOff x="1426398" y="1899003"/>
            <a:chExt cx="5128515" cy="3259910"/>
          </a:xfrm>
        </p:grpSpPr>
        <p:sp>
          <p:nvSpPr>
            <p:cNvPr id="42" name="타원 41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n1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n2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n3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n4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n5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직선 화살표 연결선 68"/>
            <p:cNvCxnSpPr>
              <a:stCxn id="42" idx="6"/>
              <a:endCxn id="66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45" idx="6"/>
              <a:endCxn id="66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6"/>
              <a:endCxn id="66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42" idx="6"/>
              <a:endCxn id="67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42" idx="6"/>
              <a:endCxn id="68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45" idx="6"/>
              <a:endCxn id="67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5" idx="6"/>
              <a:endCxn id="67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stCxn id="66" idx="6"/>
              <a:endCxn id="68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7" idx="6"/>
              <a:endCxn id="68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1=1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7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2=0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7" cy="292388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825" i="1" dirty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825" dirty="0"/>
                    <a:t>0=1</a:t>
                  </a:r>
                  <a:endParaRPr lang="ko-KR" altLang="en-US" sz="825" dirty="0"/>
                </a:p>
              </p:txBody>
            </p:sp>
          </mc:Choice>
          <mc:Fallback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7" cy="292388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25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25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825" i="1" dirty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825" i="1" dirty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825" dirty="0"/>
                </a:p>
              </p:txBody>
            </p:sp>
          </mc:Choice>
          <mc:Fallback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6" y="3025737"/>
                  <a:ext cx="878437" cy="4753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2818547" y="1899003"/>
              <a:ext cx="8366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3.0004</a:t>
              </a:r>
              <a:endParaRPr lang="ko-KR" altLang="en-US" sz="105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49092" y="2798208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5.0096</a:t>
            </a:r>
            <a:endParaRPr lang="ko-KR" altLang="en-US" sz="1050" dirty="0"/>
          </a:p>
        </p:txBody>
      </p:sp>
      <p:sp>
        <p:nvSpPr>
          <p:cNvPr id="88" name="TextBox 87"/>
          <p:cNvSpPr txBox="1"/>
          <p:nvPr/>
        </p:nvSpPr>
        <p:spPr>
          <a:xfrm>
            <a:off x="2075127" y="2761967"/>
            <a:ext cx="249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9" name="TextBox 88"/>
          <p:cNvSpPr txBox="1"/>
          <p:nvPr/>
        </p:nvSpPr>
        <p:spPr>
          <a:xfrm>
            <a:off x="1529531" y="3443442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6.0000</a:t>
            </a:r>
            <a:endParaRPr lang="ko-KR" altLang="en-US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1676753" y="380068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1.0004</a:t>
            </a:r>
            <a:endParaRPr lang="ko-KR" altLang="en-US" sz="1050" dirty="0"/>
          </a:p>
        </p:txBody>
      </p:sp>
      <p:sp>
        <p:nvSpPr>
          <p:cNvPr id="91" name="TextBox 90"/>
          <p:cNvSpPr txBox="1"/>
          <p:nvPr/>
        </p:nvSpPr>
        <p:spPr>
          <a:xfrm>
            <a:off x="2277452" y="3721444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-5.9904</a:t>
            </a:r>
            <a:endParaRPr lang="ko-KR" altLang="en-US" sz="1050" dirty="0"/>
          </a:p>
        </p:txBody>
      </p:sp>
      <p:sp>
        <p:nvSpPr>
          <p:cNvPr id="92" name="TextBox 91"/>
          <p:cNvSpPr txBox="1"/>
          <p:nvPr/>
        </p:nvSpPr>
        <p:spPr>
          <a:xfrm>
            <a:off x="2923692" y="3693133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-1.9878</a:t>
            </a:r>
            <a:endParaRPr lang="ko-KR" alt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005188" y="3069952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4.0033</a:t>
            </a:r>
            <a:endParaRPr lang="ko-KR" altLang="en-US" sz="1050" dirty="0"/>
          </a:p>
        </p:txBody>
      </p:sp>
      <p:sp>
        <p:nvSpPr>
          <p:cNvPr id="94" name="TextBox 93"/>
          <p:cNvSpPr txBox="1"/>
          <p:nvPr/>
        </p:nvSpPr>
        <p:spPr>
          <a:xfrm>
            <a:off x="3237453" y="2655309"/>
            <a:ext cx="627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2.0120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0" y="777069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ANN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 smtClean="0">
                <a:latin typeface="+mn-ea"/>
              </a:rPr>
              <a:t>작동과정</a:t>
            </a:r>
            <a:r>
              <a:rPr lang="ko-KR" altLang="en-US" b="1" dirty="0" smtClean="0">
                <a:latin typeface="+mn-ea"/>
              </a:rPr>
              <a:t> 예시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97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1379196" y="2716333"/>
            <a:ext cx="6395881" cy="712667"/>
            <a:chOff x="2960431" y="1992433"/>
            <a:chExt cx="4661108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4065625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인공지능의 역사</a:t>
              </a:r>
              <a:r>
                <a:rPr lang="en-US" altLang="ko-KR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한계</a:t>
              </a:r>
              <a:r>
                <a:rPr lang="en-US" altLang="ko-KR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비전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0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715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</a:rPr>
              <a:t> 기본 연산 </a:t>
            </a:r>
            <a:r>
              <a:rPr lang="en-US" altLang="ko-KR" sz="3200" dirty="0" smtClean="0">
                <a:solidFill>
                  <a:schemeClr val="bg1"/>
                </a:solidFill>
              </a:rPr>
              <a:t>= Matrix Multiplication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98" y="6149855"/>
            <a:ext cx="8495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Why are GPUs necessary for training Deep Learning models?</a:t>
            </a:r>
          </a:p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://www.analyticsvidhya.com/blog/2017/05/gpus-necessary-for-deep-learning/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1700808"/>
            <a:ext cx="36290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연산구조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98" y="6149855"/>
            <a:ext cx="8495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Why are GPUs necessary for training Deep Learning models?</a:t>
            </a:r>
          </a:p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://www.analyticsvidhya.com/blog/2017/05/gpus-necessary-for-deep-learning/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6" y="2161137"/>
            <a:ext cx="5943108" cy="25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4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1536764" y="2677867"/>
            <a:ext cx="6070471" cy="712667"/>
            <a:chOff x="2960431" y="1992433"/>
            <a:chExt cx="4423962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IV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3828479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딥러닝을</a:t>
              </a:r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 위한 슈퍼컴퓨터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3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538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인공지능을 위한 컴퓨팅 기술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61" y="1165214"/>
            <a:ext cx="7407207" cy="18373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7962" y="3466379"/>
            <a:ext cx="74072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Before the boom of Deep learning, Google had a extremely powerful system to do their processing, which they had specially built for training huge nets. This system was monstrous and was of $5 billion total cost, with multiple clusters of CPUs.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Now researchers at Stanford built the same system in terms of computation to train their deep nets using GPU. And guess what; they reduced the costs to just $33K ! This system was built using GPUs, and it gave the same processing power as Google’s system. Pretty impressive right?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81398" y="6149855"/>
            <a:ext cx="8495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Why are GPUs necessary for training Deep Learning models?</a:t>
            </a:r>
          </a:p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://www.analyticsvidhya.com/blog/2017/05/gpus-necessary-for-deep-learning/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7501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4462"/>
            <a:ext cx="6096000" cy="402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16632"/>
            <a:ext cx="8668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CRAY Announces New, AI-Focused Supercomputers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398" y="6149855"/>
            <a:ext cx="8495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https://</a:t>
            </a:r>
            <a:r>
              <a:rPr lang="en-US" altLang="ko-KR" sz="1100" dirty="0" smtClean="0"/>
              <a:t>www.extremetech.com/computing/249149-cray-announces-new-ai-focused-supercomputers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95190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236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TSUBAME3.0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398" y="6149855"/>
            <a:ext cx="8495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https://</a:t>
            </a:r>
            <a:r>
              <a:rPr lang="en-US" altLang="ko-KR" sz="1100" dirty="0" smtClean="0"/>
              <a:t>www.extremetech.com/computing/249149-cray-announces-new-ai-focused-supercomputers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42" y="2701564"/>
            <a:ext cx="3754998" cy="32918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5442" y="980728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Tokyo Institute of Technology (Tokyo Tech) announced its plans for the TSUBAME3.0 supercomputer, which will be Japan’s “fastest AI supercomputer,” when it comes online this summer (2017). </a:t>
            </a:r>
            <a:endParaRPr lang="en-US" altLang="ko-KR" dirty="0" smtClean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endParaRPr lang="en-US" altLang="ko-KR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r>
              <a:rPr lang="en-US" altLang="ko-KR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Projections </a:t>
            </a:r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are that it will deliver 12.2 double-precision petaflops and 64.3 half-precision (peak specs</a:t>
            </a:r>
            <a:r>
              <a:rPr lang="en-US" altLang="ko-KR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)</a:t>
            </a:r>
          </a:p>
          <a:p>
            <a:endParaRPr lang="en-US" altLang="ko-KR" dirty="0" smtClean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We know that </a:t>
            </a:r>
            <a:r>
              <a:rPr lang="en-US" altLang="ko-KR" b="1" dirty="0" err="1">
                <a:solidFill>
                  <a:srgbClr val="FF0000"/>
                </a:solidFill>
              </a:rPr>
              <a:t>Nvidia</a:t>
            </a:r>
            <a:r>
              <a:rPr lang="en-US" altLang="ko-KR" b="1" dirty="0">
                <a:solidFill>
                  <a:srgbClr val="FF0000"/>
                </a:solidFill>
              </a:rPr>
              <a:t> will be supplying Pascal P100 GPUs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4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6258" y="188640"/>
            <a:ext cx="2715359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외국기업 현황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947876"/>
              </p:ext>
            </p:extLst>
          </p:nvPr>
        </p:nvGraphicFramePr>
        <p:xfrm>
          <a:off x="606258" y="1567870"/>
          <a:ext cx="7931485" cy="4254012"/>
        </p:xfrm>
        <a:graphic>
          <a:graphicData uri="http://schemas.openxmlformats.org/drawingml/2006/table">
            <a:tbl>
              <a:tblPr/>
              <a:tblGrid>
                <a:gridCol w="128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2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00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기업</a:t>
                      </a:r>
                      <a:r>
                        <a:rPr kumimoji="1" lang="en-US" altLang="ko-KR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기관</a:t>
                      </a:r>
                      <a:r>
                        <a:rPr kumimoji="1" lang="en-US" altLang="ko-KR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  <a:endParaRPr kumimoji="1" lang="ko-KR" altLang="en-US" sz="1300" b="1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동향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출처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567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IBM</a:t>
                      </a: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Watson 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슈퍼 컴퓨터는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 teraflops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속도로 처리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Watson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은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억 페이지가 넘는 결합 된 데이터 저장소로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90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개의 서버 액세스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600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만 가지 논리 규칙을 처리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장치와 그 데이터는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개의 냉장고를 수용 할 수 있는 공간에 독립적으로 보관됨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2,880 processor </a:t>
                      </a:r>
                      <a:r>
                        <a:rPr kumimoji="1" lang="en-US" altLang="ko-KR" sz="12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cores</a:t>
                      </a:r>
                      <a:endParaRPr kumimoji="1" lang="ko-KR" altLang="en-US" sz="12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 terabytes of </a:t>
                      </a:r>
                      <a:r>
                        <a:rPr kumimoji="1" lang="en-US" altLang="ko-KR" sz="12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RAM</a:t>
                      </a:r>
                      <a:endParaRPr kumimoji="1" lang="ko-KR" altLang="en-US" sz="12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 gigabytes of preprocessed </a:t>
                      </a:r>
                      <a:r>
                        <a:rPr kumimoji="1" lang="en-US" altLang="ko-KR" sz="12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information</a:t>
                      </a:r>
                      <a:endParaRPr kumimoji="1" lang="ko-KR" altLang="en-US" sz="12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Margaret Rouse, “IBM Watson supercomputer,” Whatis.com 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440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자사에서 개발한 </a:t>
                      </a:r>
                      <a:r>
                        <a:rPr kumimoji="1" lang="en-US" altLang="ko-KR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1" lang="ko-KR" altLang="en-US" sz="14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트루노스</a:t>
                      </a:r>
                      <a:r>
                        <a:rPr kumimoji="1" lang="ko-KR" altLang="en-US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신경시냅틱</a:t>
                      </a:r>
                      <a:r>
                        <a:rPr kumimoji="1" lang="ko-KR" altLang="en-US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시스템</a:t>
                      </a:r>
                      <a:r>
                        <a:rPr kumimoji="1" lang="en-US" altLang="ko-KR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＂</a:t>
                      </a:r>
                      <a:r>
                        <a:rPr kumimoji="1" lang="ko-KR" altLang="en-US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기반으로 인공지능 시스템 </a:t>
                      </a:r>
                      <a:r>
                        <a:rPr kumimoji="1" lang="ko-KR" altLang="en-US" sz="14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개발중</a:t>
                      </a:r>
                      <a:endParaRPr kumimoji="1" lang="en-US" altLang="ko-KR" sz="1400" b="0" kern="1200" dirty="0" smtClean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프로세서 자체가 인간의 신경세포와 시냅스 구조를 모방 </a:t>
                      </a:r>
                      <a:endParaRPr kumimoji="1" lang="ko-KR" altLang="en-US" sz="14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1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생탐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“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인공지능 </a:t>
                      </a:r>
                      <a:r>
                        <a:rPr kumimoji="1" lang="ko-KR" altLang="en-US" sz="11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연구한계점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도달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해결법과 앞으로의 미래는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?”, </a:t>
                      </a:r>
                      <a:r>
                        <a:rPr kumimoji="1" lang="ko-KR" altLang="en-US" sz="11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네이버포스트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2017. 7. 11</a:t>
                      </a:r>
                      <a:endParaRPr kumimoji="1" lang="en-US" altLang="ko-KR" sz="11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3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3568" y="188640"/>
            <a:ext cx="2793842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외국 기업 현황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50395"/>
              </p:ext>
            </p:extLst>
          </p:nvPr>
        </p:nvGraphicFramePr>
        <p:xfrm>
          <a:off x="606258" y="1567870"/>
          <a:ext cx="7931485" cy="3855198"/>
        </p:xfrm>
        <a:graphic>
          <a:graphicData uri="http://schemas.openxmlformats.org/drawingml/2006/table">
            <a:tbl>
              <a:tblPr/>
              <a:tblGrid>
                <a:gridCol w="128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2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00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기업</a:t>
                      </a:r>
                      <a:r>
                        <a:rPr kumimoji="1" lang="en-US" altLang="ko-KR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기관</a:t>
                      </a:r>
                      <a:r>
                        <a:rPr kumimoji="1" lang="en-US" altLang="ko-KR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  <a:endParaRPr kumimoji="1" lang="ko-KR" altLang="en-US" sz="1300" b="1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동향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출처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8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Cray</a:t>
                      </a: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지원하기 위한 슈퍼컴퓨터 발표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Cray CS-Storm 500GT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CS-Storm 500NX</a:t>
                      </a:r>
                      <a:endParaRPr kumimoji="1" lang="ko-KR" altLang="en-US" sz="12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두 제품 모두 </a:t>
                      </a:r>
                      <a:r>
                        <a:rPr kumimoji="1" lang="en-US" altLang="ko-KR" sz="12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Nvidia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Pascal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Tesla GPU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와 작동하도록 설계되었지만 서로 다른 기능 세트 및 기능을 제공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CS-Storm 500GT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는 </a:t>
                      </a:r>
                      <a:r>
                        <a:rPr kumimoji="1" lang="en-US" altLang="ko-KR" sz="12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Nvidia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Tesla P40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또는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P100 GPU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가속기를 포함하여 최대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 x 450W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또는 </a:t>
                      </a:r>
                      <a:r>
                        <a:rPr kumimoji="1" lang="en-US" altLang="ko-KR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 x 400W </a:t>
                      </a:r>
                      <a:r>
                        <a:rPr kumimoji="1" lang="ko-KR" altLang="en-US" sz="12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가속기를 </a:t>
                      </a:r>
                      <a:r>
                        <a:rPr kumimoji="1" lang="ko-KR" altLang="en-US" sz="12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kumimoji="1" lang="ko-KR" altLang="en-US" sz="12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Joel </a:t>
                      </a:r>
                      <a:r>
                        <a:rPr kumimoji="1" lang="en-US" sz="11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Hruska</a:t>
                      </a: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“Cray Announces New, AI-Focused Supercomputers,” </a:t>
                      </a:r>
                      <a:r>
                        <a:rPr kumimoji="1" lang="en-US" sz="11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ExtrmeTech</a:t>
                      </a: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May 11, 2017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31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마이크로</a:t>
                      </a:r>
                      <a:endParaRPr kumimoji="1" lang="en-US" altLang="ko-KR" sz="1300" b="1" kern="1200" dirty="0" smtClean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소프트</a:t>
                      </a:r>
                      <a:endParaRPr kumimoji="1" lang="ko-KR" altLang="en-US" sz="1300" b="1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클라우드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기반 데이터 센터에 강력한 실리콘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FPGA 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설치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급성장하는 인공 지능 분야에서 마이크로소프트사의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Azure 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인공지능 컴퓨팅 플랫폼이 강력한 경쟁 우위를 </a:t>
                      </a: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확보하고자하는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목표 추구</a:t>
                      </a: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Dan Richman, “Microsoft demonstrates the world's 'first AI supercomputer,' using programmable hardware in the cloud,” September 26, 2016, </a:t>
                      </a:r>
                      <a:r>
                        <a:rPr kumimoji="1" lang="en-US" sz="11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GeekWire</a:t>
                      </a:r>
                      <a:endParaRPr kumimoji="1" lang="en-US" sz="11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9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8668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CRAY Announces New, AI-Focused Supercomputers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98" y="6149855"/>
            <a:ext cx="8495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/>
              <a:t>&gt; https://</a:t>
            </a:r>
            <a:r>
              <a:rPr lang="en-US" altLang="ko-KR" sz="1100" dirty="0" smtClean="0"/>
              <a:t>www.extremetech.com/computing/249149-cray-announces-new-ai-focused-supercomputers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0125"/>
            <a:ext cx="6096000" cy="4857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87624" y="2348880"/>
            <a:ext cx="6552728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1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0326" y="188640"/>
            <a:ext cx="2636876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외국기업현황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84130"/>
              </p:ext>
            </p:extLst>
          </p:nvPr>
        </p:nvGraphicFramePr>
        <p:xfrm>
          <a:off x="606258" y="1567870"/>
          <a:ext cx="7931485" cy="4264111"/>
        </p:xfrm>
        <a:graphic>
          <a:graphicData uri="http://schemas.openxmlformats.org/drawingml/2006/table">
            <a:tbl>
              <a:tblPr/>
              <a:tblGrid>
                <a:gridCol w="128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2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00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기업</a:t>
                      </a:r>
                      <a:r>
                        <a:rPr kumimoji="1" lang="en-US" altLang="ko-KR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기관</a:t>
                      </a:r>
                      <a:r>
                        <a:rPr kumimoji="1" lang="en-US" altLang="ko-KR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300" b="1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  <a:endParaRPr kumimoji="1" lang="ko-KR" altLang="en-US" sz="1300" b="1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동향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7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출처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594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구글</a:t>
                      </a:r>
                      <a:endParaRPr kumimoji="1" lang="ko-KR" altLang="en-US" sz="1300" b="1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4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TPU 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포드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(Pods)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라고 불리는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64 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개의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TPU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통합하여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11.5 </a:t>
                      </a: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페타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플롭의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연산 능력을 갖춘 슈퍼 컴퓨터로 효과적으로 전환 할 </a:t>
                      </a: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수있는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방법을 개발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세대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TPU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는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180 teraflops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컴퓨팅 파워 제공 목표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알파고는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 petaflops 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정도의 </a:t>
                      </a:r>
                      <a:r>
                        <a:rPr kumimoji="1" lang="ko-KR" altLang="en-US" sz="14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계산속도</a:t>
                      </a:r>
                      <a:r>
                        <a:rPr kumimoji="1" lang="ko-KR" altLang="en-US" sz="14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소요</a:t>
                      </a: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Nick </a:t>
                      </a:r>
                      <a:r>
                        <a:rPr kumimoji="1" lang="en-US" sz="11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Statt</a:t>
                      </a: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“Google’s next-generation AI training system is monstrously fast,” May 17, 2017, THEVERGE 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972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Ray </a:t>
                      </a:r>
                      <a:r>
                        <a:rPr kumimoji="1" lang="en-US" altLang="ko-KR" sz="18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KuzWeil</a:t>
                      </a:r>
                      <a:r>
                        <a:rPr kumimoji="1" lang="en-US" altLang="ko-KR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이사를 필두로 양자컴퓨터 </a:t>
                      </a:r>
                      <a:r>
                        <a:rPr kumimoji="1" lang="ko-KR" altLang="en-US" sz="18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개발중</a:t>
                      </a:r>
                      <a:r>
                        <a:rPr kumimoji="1" lang="ko-KR" altLang="en-US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1" lang="ko-KR" altLang="en-US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양자컴퓨터와 </a:t>
                      </a:r>
                      <a:r>
                        <a:rPr kumimoji="1" lang="ko-KR" altLang="en-US" sz="18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딥러닝</a:t>
                      </a:r>
                      <a:r>
                        <a:rPr kumimoji="1" lang="ko-KR" altLang="en-US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</a:t>
                      </a:r>
                      <a:r>
                        <a:rPr kumimoji="1" lang="ko-KR" altLang="en-US" sz="18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머신러닝</a:t>
                      </a:r>
                      <a:r>
                        <a:rPr kumimoji="1" lang="ko-KR" altLang="en-US" sz="18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8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접목중</a:t>
                      </a:r>
                      <a:endParaRPr kumimoji="1" lang="ko-KR" altLang="en-US" sz="18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166154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1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생탐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“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인공지능 </a:t>
                      </a:r>
                      <a:r>
                        <a:rPr kumimoji="1" lang="ko-KR" altLang="en-US" sz="1100" b="0" kern="1200" dirty="0" err="1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연구한계점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도달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해결법과 앞으로의 미래는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?”,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네이버포스트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2017. 7. 11</a:t>
                      </a:r>
                      <a:endParaRPr kumimoji="1" lang="en-US" sz="1100" b="0" kern="1200" dirty="0">
                        <a:ln>
                          <a:solidFill>
                            <a:srgbClr val="63972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50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300" b="1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일본</a:t>
                      </a:r>
                    </a:p>
                  </a:txBody>
                  <a:tcPr marL="59788" marR="59788" marT="16530" marB="1653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 </a:t>
                      </a:r>
                      <a:r>
                        <a:rPr kumimoji="1" lang="ko-KR" altLang="en-US" sz="18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브리징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800" b="0" kern="1200" dirty="0" err="1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클라우드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컴퓨터 </a:t>
                      </a: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(AIBC)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만들기 위해 </a:t>
                      </a: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195 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억엔 </a:t>
                      </a: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(140 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백만 파운드</a:t>
                      </a: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예산 투입 계획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130 petaflops</a:t>
                      </a:r>
                      <a:r>
                        <a:rPr kumimoji="1" lang="ko-KR" altLang="en-US" sz="18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속도 목표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kern="1200" dirty="0">
                          <a:ln>
                            <a:solidFill>
                              <a:srgbClr val="63972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“Japan kicks off AI supercomputer project,” 28 November 2016, BBC.com</a:t>
                      </a:r>
                    </a:p>
                  </a:txBody>
                  <a:tcPr marL="59788" marR="59788" marT="16530" marB="165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2787366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인공지능은 만능</a:t>
            </a:r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?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2" y="1290823"/>
            <a:ext cx="8100875" cy="48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116632"/>
            <a:ext cx="4280787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3323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AlphaGo</a:t>
            </a:r>
            <a:r>
              <a:rPr lang="en-US" altLang="ko-KR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</a:t>
            </a:r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구성 및 원가</a:t>
            </a:r>
            <a:r>
              <a:rPr lang="en-US" altLang="ko-KR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(?)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79550"/>
            <a:ext cx="7620000" cy="3898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1200" y="6237312"/>
            <a:ext cx="7200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http</a:t>
            </a:r>
            <a:r>
              <a:rPr lang="ko-KR" altLang="en-US" sz="1100" dirty="0"/>
              <a:t>://www.newspim.com/news/view/20160318000429</a:t>
            </a:r>
          </a:p>
        </p:txBody>
      </p:sp>
    </p:spTree>
    <p:extLst>
      <p:ext uri="{BB962C8B-B14F-4D97-AF65-F5344CB8AC3E}">
        <p14:creationId xmlns:p14="http://schemas.microsoft.com/office/powerpoint/2010/main" val="309685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0326" y="188640"/>
            <a:ext cx="1002069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일본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290" y="841233"/>
            <a:ext cx="497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 R&amp;D </a:t>
            </a:r>
            <a:r>
              <a:rPr lang="ko-KR" altLang="en-US" dirty="0" smtClean="0"/>
              <a:t>협력 센터</a:t>
            </a:r>
            <a:r>
              <a:rPr lang="en-US" altLang="ko-KR" dirty="0" smtClean="0"/>
              <a:t>(AI Bridging Cloud Infrastructure)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90" y="1340768"/>
            <a:ext cx="833694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15842"/>
            <a:ext cx="6220421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err="1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딥러닝을</a:t>
            </a:r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 위한 처리 속도 요구사항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8" y="1052736"/>
            <a:ext cx="8268962" cy="46240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15616" y="5899243"/>
            <a:ext cx="7272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MS PGothic" panose="020B0600070205080204" pitchFamily="34" charset="-128"/>
            </a:endParaRPr>
          </a:p>
          <a:p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&lt;</a:t>
            </a:r>
            <a:r>
              <a:rPr lang="ko-KR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출처</a:t>
            </a:r>
            <a:r>
              <a:rPr lang="en-US" altLang="ko-KR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&gt; </a:t>
            </a:r>
            <a:r>
              <a:rPr lang="ja-JP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最</a:t>
            </a:r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新の</a:t>
            </a:r>
            <a:r>
              <a:rPr lang="en-US" altLang="ja-JP" sz="1100" b="1" dirty="0">
                <a:solidFill>
                  <a:srgbClr val="000000"/>
                </a:solidFill>
                <a:latin typeface="Comic Sans MS" panose="030F0702030302020204" pitchFamily="66" charset="0"/>
              </a:rPr>
              <a:t>HPC</a:t>
            </a:r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技術を生かした</a:t>
            </a:r>
            <a:r>
              <a:rPr lang="en-US" altLang="ja-JP" sz="11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AI</a:t>
            </a:r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・ビッグデー</a:t>
            </a:r>
            <a:r>
              <a:rPr lang="ja-JP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タ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, 2017, NVIDIA Deep Learning Institute Day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429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1187624" y="2677867"/>
            <a:ext cx="6778998" cy="712667"/>
            <a:chOff x="2960431" y="1992433"/>
            <a:chExt cx="4940314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4344831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딥러닝을</a:t>
              </a:r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  <a:ea typeface="+mn-ea"/>
                </a:rPr>
                <a:t> 이용한 기상 예측 예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15842"/>
            <a:ext cx="7536422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3323" b="1" spc="-138" dirty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Rainfall Prediction: A Deep Learning Approach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556" y="6021288"/>
            <a:ext cx="7992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MS PGothic" panose="020B0600070205080204" pitchFamily="34" charset="-128"/>
            </a:endParaRPr>
          </a:p>
          <a:p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&lt;</a:t>
            </a:r>
            <a:r>
              <a:rPr lang="ko-KR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출처</a:t>
            </a:r>
            <a:r>
              <a:rPr lang="en-US" altLang="ko-KR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&gt; </a:t>
            </a:r>
            <a:r>
              <a:rPr lang="en-US" altLang="ko-KR" sz="1100" dirty="0"/>
              <a:t>Víctor </a:t>
            </a:r>
            <a:r>
              <a:rPr lang="en-US" altLang="ko-KR" sz="1100" dirty="0" smtClean="0"/>
              <a:t>Sanchez-</a:t>
            </a:r>
            <a:r>
              <a:rPr lang="en-US" altLang="ko-KR" sz="1100" dirty="0" err="1" smtClean="0"/>
              <a:t>Anguix</a:t>
            </a:r>
            <a:r>
              <a:rPr lang="en-US" altLang="ko-KR" sz="1100" dirty="0" smtClean="0"/>
              <a:t> et al. “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Rainfall </a:t>
            </a:r>
            <a:r>
              <a:rPr lang="en-US" altLang="ja-JP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Prediction: A Deep Learning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Approach,” </a:t>
            </a:r>
            <a:r>
              <a:rPr lang="en-US" altLang="ja-JP" sz="1100" dirty="0" err="1" smtClean="0">
                <a:solidFill>
                  <a:srgbClr val="000000"/>
                </a:solidFill>
                <a:latin typeface="MS PGothic" panose="020B0600070205080204" pitchFamily="34" charset="-128"/>
              </a:rPr>
              <a:t>ResearchGate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, 2016. 2 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998012"/>
            <a:ext cx="4482256" cy="50048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1268760"/>
            <a:ext cx="9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4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15842"/>
            <a:ext cx="7536422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3323" b="1" spc="-138" dirty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Rainfall Prediction: A Deep Learning Approach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556" y="6021288"/>
            <a:ext cx="7992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MS PGothic" panose="020B0600070205080204" pitchFamily="34" charset="-128"/>
            </a:endParaRPr>
          </a:p>
          <a:p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&lt;</a:t>
            </a:r>
            <a:r>
              <a:rPr lang="ko-KR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출처</a:t>
            </a:r>
            <a:r>
              <a:rPr lang="en-US" altLang="ko-KR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&gt; </a:t>
            </a:r>
            <a:r>
              <a:rPr lang="en-US" altLang="ko-KR" sz="1100" dirty="0"/>
              <a:t>Víctor </a:t>
            </a:r>
            <a:r>
              <a:rPr lang="en-US" altLang="ko-KR" sz="1100" dirty="0" smtClean="0"/>
              <a:t>Sanchez-</a:t>
            </a:r>
            <a:r>
              <a:rPr lang="en-US" altLang="ko-KR" sz="1100" dirty="0" err="1" smtClean="0"/>
              <a:t>Anguix</a:t>
            </a:r>
            <a:r>
              <a:rPr lang="en-US" altLang="ko-KR" sz="1100" dirty="0" smtClean="0"/>
              <a:t> et al. “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Rainfall </a:t>
            </a:r>
            <a:r>
              <a:rPr lang="en-US" altLang="ja-JP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Prediction: A Deep Learning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Approach,” </a:t>
            </a:r>
            <a:r>
              <a:rPr lang="en-US" altLang="ja-JP" sz="1100" dirty="0" err="1" smtClean="0">
                <a:solidFill>
                  <a:srgbClr val="000000"/>
                </a:solidFill>
                <a:latin typeface="MS PGothic" panose="020B0600070205080204" pitchFamily="34" charset="-128"/>
              </a:rPr>
              <a:t>ResearchGate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, 2016. 2 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844051"/>
            <a:ext cx="1479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Architecture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55291"/>
            <a:ext cx="7488832" cy="4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15842"/>
            <a:ext cx="7536422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3323" b="1" spc="-138" dirty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Rainfall Prediction: A Deep Learning Approach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556" y="6021288"/>
            <a:ext cx="7992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>
              <a:solidFill>
                <a:srgbClr val="000000"/>
              </a:solidFill>
              <a:latin typeface="MS PGothic" panose="020B0600070205080204" pitchFamily="34" charset="-128"/>
            </a:endParaRPr>
          </a:p>
          <a:p>
            <a:r>
              <a:rPr lang="ja-JP" altLang="en-US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&lt;</a:t>
            </a:r>
            <a:r>
              <a:rPr lang="ko-KR" altLang="en-US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출처</a:t>
            </a:r>
            <a:r>
              <a:rPr lang="en-US" altLang="ko-KR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&gt; </a:t>
            </a:r>
            <a:r>
              <a:rPr lang="en-US" altLang="ko-KR" sz="1100" dirty="0"/>
              <a:t>Víctor </a:t>
            </a:r>
            <a:r>
              <a:rPr lang="en-US" altLang="ko-KR" sz="1100" dirty="0" smtClean="0"/>
              <a:t>Sanchez-</a:t>
            </a:r>
            <a:r>
              <a:rPr lang="en-US" altLang="ko-KR" sz="1100" dirty="0" err="1" smtClean="0"/>
              <a:t>Anguix</a:t>
            </a:r>
            <a:r>
              <a:rPr lang="en-US" altLang="ko-KR" sz="1100" dirty="0" smtClean="0"/>
              <a:t> et al. “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Rainfall </a:t>
            </a:r>
            <a:r>
              <a:rPr lang="en-US" altLang="ja-JP" sz="1100" dirty="0">
                <a:solidFill>
                  <a:srgbClr val="000000"/>
                </a:solidFill>
                <a:latin typeface="MS PGothic" panose="020B0600070205080204" pitchFamily="34" charset="-128"/>
              </a:rPr>
              <a:t>Prediction: A Deep Learning 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Approach,” </a:t>
            </a:r>
            <a:r>
              <a:rPr lang="en-US" altLang="ja-JP" sz="1100" dirty="0" err="1" smtClean="0">
                <a:solidFill>
                  <a:srgbClr val="000000"/>
                </a:solidFill>
                <a:latin typeface="MS PGothic" panose="020B0600070205080204" pitchFamily="34" charset="-128"/>
              </a:rPr>
              <a:t>ResearchGate</a:t>
            </a:r>
            <a:r>
              <a:rPr lang="en-US" altLang="ja-JP" sz="1100" dirty="0" smtClean="0">
                <a:solidFill>
                  <a:srgbClr val="000000"/>
                </a:solidFill>
                <a:latin typeface="MS PGothic" panose="020B0600070205080204" pitchFamily="34" charset="-128"/>
              </a:rPr>
              <a:t>, 2016. 2 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성능 비교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29" y="1772816"/>
            <a:ext cx="638813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1249381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NERSC</a:t>
            </a:r>
          </a:p>
        </p:txBody>
      </p:sp>
      <p:sp>
        <p:nvSpPr>
          <p:cNvPr id="4" name="순서도: 처리 3"/>
          <p:cNvSpPr>
            <a:spLocks noChangeArrowheads="1"/>
          </p:cNvSpPr>
          <p:nvPr/>
        </p:nvSpPr>
        <p:spPr bwMode="auto">
          <a:xfrm>
            <a:off x="395536" y="705588"/>
            <a:ext cx="8128258" cy="5883062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3231" tIns="33231" rIns="33231" bIns="33231" anchor="ctr" anchorCtr="0">
            <a:spAutoFit/>
          </a:bodyPr>
          <a:lstStyle>
            <a:defPPr>
              <a:defRPr lang="ko-KR"/>
            </a:defPPr>
            <a:lvl1pPr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1pPr>
            <a:lvl2pPr marL="508000" indent="-47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2pPr>
            <a:lvl3pPr marL="1017588" indent="-95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3pPr>
            <a:lvl4pPr marL="1527175" indent="-174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4pPr>
            <a:lvl5pPr marL="2036763" indent="-222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9pPr>
          </a:lstStyle>
          <a:p>
            <a:pPr marL="685800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National Energy Research Computing Center</a:t>
            </a:r>
          </a:p>
          <a:p>
            <a:pPr marL="685800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</a:t>
            </a:r>
            <a:r>
              <a:rPr lang="en-US" altLang="ko-KR" sz="24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accuracy of potentially threatening climate </a:t>
            </a: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events</a:t>
            </a:r>
          </a:p>
          <a:p>
            <a:pPr marL="1193800" lvl="1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80% ~ 90%</a:t>
            </a:r>
          </a:p>
          <a:p>
            <a:pPr marL="1193800" lvl="1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focused on using </a:t>
            </a: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CNN(Convolutional Neural Network)</a:t>
            </a: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 </a:t>
            </a:r>
            <a:r>
              <a:rPr lang="en-US" altLang="ko-KR" sz="24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classifying cyclones, atmospheric rivers, and weather fronts individually</a:t>
            </a:r>
            <a:endParaRPr lang="en-US" altLang="ko-KR" sz="2400" b="1" dirty="0" smtClean="0">
              <a:ln>
                <a:solidFill>
                  <a:srgbClr val="639729">
                    <a:alpha val="0"/>
                  </a:srgb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standard supercomputer was used for both the training and inference. </a:t>
            </a:r>
            <a:endParaRPr lang="en-US" altLang="ko-KR" sz="2400" b="1" dirty="0" smtClean="0">
              <a:ln>
                <a:solidFill>
                  <a:srgbClr val="639729">
                    <a:alpha val="0"/>
                  </a:srgb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indent="-685800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</a:t>
            </a:r>
            <a:r>
              <a:rPr lang="en-US" altLang="ko-KR" sz="24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 and testing all took place on the Cray XC30 “Edison” supercomputer as well as the new “Cori” supercomputer, both of which are at NERSC</a:t>
            </a:r>
          </a:p>
        </p:txBody>
      </p:sp>
    </p:spTree>
    <p:extLst>
      <p:ext uri="{BB962C8B-B14F-4D97-AF65-F5344CB8AC3E}">
        <p14:creationId xmlns:p14="http://schemas.microsoft.com/office/powerpoint/2010/main" val="16068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9144000" cy="6858000"/>
          </a:xfrm>
          <a:prstGeom prst="rect">
            <a:avLst/>
          </a:prstGeom>
        </p:spPr>
      </p:pic>
      <p:grpSp>
        <p:nvGrpSpPr>
          <p:cNvPr id="31" name="그룹 8"/>
          <p:cNvGrpSpPr/>
          <p:nvPr/>
        </p:nvGrpSpPr>
        <p:grpSpPr>
          <a:xfrm>
            <a:off x="3635095" y="2787771"/>
            <a:ext cx="1873809" cy="712667"/>
            <a:chOff x="2960431" y="1992433"/>
            <a:chExt cx="1365572" cy="519367"/>
          </a:xfrm>
        </p:grpSpPr>
        <p:sp>
          <p:nvSpPr>
            <p:cNvPr id="32" name="직사각형 31"/>
            <p:cNvSpPr/>
            <p:nvPr/>
          </p:nvSpPr>
          <p:spPr>
            <a:xfrm>
              <a:off x="2960431" y="1992433"/>
              <a:ext cx="519367" cy="519367"/>
            </a:xfrm>
            <a:prstGeom prst="rect">
              <a:avLst/>
            </a:prstGeom>
            <a:solidFill>
              <a:srgbClr val="476EC5"/>
            </a:solidFill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r>
                <a:rPr lang="en-US" altLang="ko-KR" sz="4400" b="1" spc="-151" dirty="0" smtClean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70000"/>
                      </a:prstClr>
                    </a:outerShdw>
                  </a:effectLst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VI</a:t>
              </a:r>
              <a:endParaRPr lang="ko-KR" altLang="en-US" sz="4400" b="1" spc="-15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55914" y="1995578"/>
              <a:ext cx="770089" cy="47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3600" b="1" spc="-200" dirty="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192761"/>
                  </a:solidFill>
                  <a:latin typeface="+mn-ea"/>
                </a:rPr>
                <a:t>결어</a:t>
              </a:r>
              <a:endParaRPr lang="en-US" altLang="ko-KR" sz="36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3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7525009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인공지능 시스템 수행에 필요한 계산 능력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5" name="순서도: 처리 4"/>
          <p:cNvSpPr>
            <a:spLocks noChangeArrowheads="1"/>
          </p:cNvSpPr>
          <p:nvPr/>
        </p:nvSpPr>
        <p:spPr bwMode="auto">
          <a:xfrm>
            <a:off x="640809" y="1468741"/>
            <a:ext cx="7786388" cy="3908997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3231" tIns="33231" rIns="33231" bIns="33231" anchor="ctr" anchorCtr="0">
            <a:spAutoFit/>
          </a:bodyPr>
          <a:lstStyle>
            <a:defPPr>
              <a:defRPr lang="ko-KR"/>
            </a:defPPr>
            <a:lvl1pPr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1pPr>
            <a:lvl2pPr marL="508000" indent="-47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2pPr>
            <a:lvl3pPr marL="1017588" indent="-95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3pPr>
            <a:lvl4pPr marL="1527175" indent="-174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4pPr>
            <a:lvl5pPr marL="2036763" indent="-222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9pPr>
          </a:lstStyle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IBM Watson: 80TFlops</a:t>
            </a:r>
          </a:p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 err="1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Alphago</a:t>
            </a:r>
            <a:r>
              <a:rPr lang="en-US" altLang="ko-KR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1PFlops</a:t>
            </a:r>
          </a:p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 err="1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Chatbot</a:t>
            </a:r>
            <a:r>
              <a:rPr lang="en-US" altLang="ko-KR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이하</a:t>
            </a:r>
            <a:endParaRPr lang="en-US" altLang="ko-KR" sz="2800" b="1" dirty="0" smtClean="0">
              <a:ln>
                <a:solidFill>
                  <a:srgbClr val="639729">
                    <a:alpha val="0"/>
                  </a:srgb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영상 인식과 동일한 수준의 인식이 </a:t>
            </a:r>
            <a:r>
              <a:rPr lang="ko-KR" altLang="en-US" sz="2800" b="1" dirty="0" err="1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가능하려면</a:t>
            </a:r>
            <a:r>
              <a:rPr lang="en-US" altLang="ko-KR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언어 통역과 인식 수준의 인식이 </a:t>
            </a:r>
            <a:r>
              <a:rPr lang="ko-KR" altLang="en-US" sz="2800" b="1" dirty="0" err="1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가능하려면</a:t>
            </a:r>
            <a:r>
              <a:rPr lang="en-US" altLang="ko-KR" sz="28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dirty="0">
              <a:ln>
                <a:solidFill>
                  <a:srgbClr val="639729">
                    <a:alpha val="0"/>
                  </a:srgb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2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154" y="228875"/>
            <a:ext cx="299845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800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False Promises - 1958</a:t>
            </a:r>
            <a:endParaRPr lang="ko-KR" altLang="en-US" sz="2800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3" y="1412776"/>
            <a:ext cx="7783413" cy="17851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4869" y="3858643"/>
            <a:ext cx="80681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“The Navy revealed the embryo of an electronic computer today that</a:t>
            </a:r>
          </a:p>
          <a:p>
            <a:r>
              <a:rPr lang="en-US" altLang="ko-KR" dirty="0"/>
              <a:t>it expects will be able to </a:t>
            </a:r>
            <a:r>
              <a:rPr lang="en-US" altLang="ko-KR" b="1" dirty="0">
                <a:solidFill>
                  <a:srgbClr val="FF0000"/>
                </a:solidFill>
              </a:rPr>
              <a:t>walk, talk, see, write, reproduce itself </a:t>
            </a:r>
            <a:r>
              <a:rPr lang="en-US" altLang="ko-KR" dirty="0"/>
              <a:t>an be</a:t>
            </a:r>
          </a:p>
          <a:p>
            <a:r>
              <a:rPr lang="en-US" altLang="ko-KR" dirty="0"/>
              <a:t>conscious of its existence … </a:t>
            </a:r>
            <a:r>
              <a:rPr lang="en-US" altLang="ko-KR" b="1" dirty="0">
                <a:solidFill>
                  <a:srgbClr val="FF0000"/>
                </a:solidFill>
              </a:rPr>
              <a:t>Dr. Frank Rosenblatt</a:t>
            </a:r>
            <a:r>
              <a:rPr lang="en-US" altLang="ko-KR" dirty="0"/>
              <a:t>, a research</a:t>
            </a:r>
          </a:p>
          <a:p>
            <a:r>
              <a:rPr lang="en-US" altLang="ko-KR" dirty="0"/>
              <a:t>psychologist at the Cornell Aeronautical Laboratory, Buffalo, said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Perceptrons</a:t>
            </a:r>
            <a:r>
              <a:rPr lang="en-US" altLang="ko-KR" dirty="0"/>
              <a:t> might be fired to the planets as mechanical space</a:t>
            </a:r>
          </a:p>
          <a:p>
            <a:r>
              <a:rPr lang="en-US" altLang="ko-KR" dirty="0"/>
              <a:t>explorers” July 08, 1958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47665" y="6305706"/>
            <a:ext cx="74888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http</a:t>
            </a:r>
            <a:r>
              <a:rPr lang="ko-KR" altLang="en-US" sz="1100" dirty="0"/>
              <a:t>://www.nytimes.com/1958/07/08/archives/new-navy-device-learns-by-doing-psychologist-shows-embryo-of.html</a:t>
            </a:r>
          </a:p>
        </p:txBody>
      </p:sp>
    </p:spTree>
    <p:extLst>
      <p:ext uri="{BB962C8B-B14F-4D97-AF65-F5344CB8AC3E}">
        <p14:creationId xmlns:p14="http://schemas.microsoft.com/office/powerpoint/2010/main" val="4157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2" y="188640"/>
            <a:ext cx="3689728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시사점 및 추진 방향</a:t>
            </a:r>
          </a:p>
        </p:txBody>
      </p:sp>
      <p:sp>
        <p:nvSpPr>
          <p:cNvPr id="4" name="순서도: 처리 3"/>
          <p:cNvSpPr>
            <a:spLocks noChangeArrowheads="1"/>
          </p:cNvSpPr>
          <p:nvPr/>
        </p:nvSpPr>
        <p:spPr bwMode="auto">
          <a:xfrm>
            <a:off x="640809" y="2235777"/>
            <a:ext cx="7786388" cy="2374922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3231" tIns="33231" rIns="33231" bIns="33231" anchor="ctr" anchorCtr="0">
            <a:spAutoFit/>
          </a:bodyPr>
          <a:lstStyle>
            <a:defPPr>
              <a:defRPr lang="ko-KR"/>
            </a:defPPr>
            <a:lvl1pPr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1pPr>
            <a:lvl2pPr marL="508000" indent="-47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2pPr>
            <a:lvl3pPr marL="1017588" indent="-95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3pPr>
            <a:lvl4pPr marL="1527175" indent="-17463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4pPr>
            <a:lvl5pPr marL="2036763" indent="-22225" algn="ctr" rtl="0" fontAlgn="ctr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Rix모던고딕 L" pitchFamily="18" charset="-127"/>
                <a:ea typeface="Rix모던고딕 L" pitchFamily="18" charset="-127"/>
                <a:cs typeface="+mn-cs"/>
              </a:defRPr>
            </a:lvl9pPr>
          </a:lstStyle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108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32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알고리즘에 의한 빅데이터 처리를 통해 </a:t>
            </a:r>
            <a:r>
              <a:rPr lang="ko-KR" altLang="en-US" sz="32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2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smtClean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시스템이 </a:t>
            </a:r>
            <a:r>
              <a:rPr lang="ko-KR" altLang="en-US" sz="32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발전</a:t>
            </a:r>
          </a:p>
          <a:p>
            <a:pPr marL="316531" indent="-316531" algn="l" defTabSz="807448" fontAlgn="base">
              <a:lnSpc>
                <a:spcPct val="110000"/>
              </a:lnSpc>
              <a:spcBef>
                <a:spcPts val="0"/>
              </a:spcBef>
              <a:spcAft>
                <a:spcPts val="185"/>
              </a:spcAft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3200" b="1" dirty="0">
                <a:ln>
                  <a:solidFill>
                    <a:srgbClr val="639729">
                      <a:alpha val="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하드웨어적으로도 신기술 등장 예상</a:t>
            </a:r>
          </a:p>
        </p:txBody>
      </p:sp>
    </p:spTree>
    <p:extLst>
      <p:ext uri="{BB962C8B-B14F-4D97-AF65-F5344CB8AC3E}">
        <p14:creationId xmlns:p14="http://schemas.microsoft.com/office/powerpoint/2010/main" val="21647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48328" y="2018808"/>
            <a:ext cx="1920719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감사합니다</a:t>
            </a:r>
            <a:endParaRPr lang="en-US" altLang="ko-KR" sz="2800" b="1" spc="-20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192761"/>
              </a:solidFill>
              <a:latin typeface="+mn-ea"/>
              <a:ea typeface="+mn-ea"/>
            </a:endParaRPr>
          </a:p>
          <a:p>
            <a:r>
              <a:rPr lang="en-US" altLang="ko-KR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Q &amp; A</a:t>
            </a:r>
            <a:endParaRPr lang="en-US" altLang="ko-KR" sz="2800" b="1" spc="-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192761"/>
              </a:solidFill>
              <a:latin typeface="+mn-ea"/>
              <a:ea typeface="+mn-ea"/>
            </a:endParaRPr>
          </a:p>
        </p:txBody>
      </p:sp>
      <p:pic>
        <p:nvPicPr>
          <p:cNvPr id="95234" name="Picture 2" descr="http://kmug.co.kr/board/data/logo/%BC%BC%C1%BE%B4%EB%B7%CE%B0%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714884"/>
            <a:ext cx="1785950" cy="78161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6588224" y="6013797"/>
            <a:ext cx="2333075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http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://www.abrc.or.kr</a:t>
            </a:r>
            <a:endParaRPr lang="en-US" altLang="ko-KR" b="1" dirty="0" smtClean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7" y="5563253"/>
            <a:ext cx="1493396" cy="469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18223" y="6029185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인공지능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빅데이터연구센터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61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그림 10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3689"/>
            <a:ext cx="9144001" cy="2295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7544" y="188640"/>
            <a:ext cx="3532762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인공지능의 현수준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294"/>
            <a:ext cx="9149555" cy="50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5324535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과거의 인공지능 응용 시스템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381328"/>
            <a:ext cx="3599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en-US" altLang="ko-KR" sz="1100" dirty="0"/>
              <a:t>Marcus </a:t>
            </a:r>
            <a:r>
              <a:rPr lang="en-US" altLang="ko-KR" sz="1100" dirty="0" err="1" smtClean="0"/>
              <a:t>Hutter</a:t>
            </a:r>
            <a:r>
              <a:rPr lang="en-US" altLang="ko-KR" sz="1100" dirty="0" smtClean="0"/>
              <a:t>, AGI 2017-</a:t>
            </a:r>
            <a:r>
              <a:rPr lang="ko-KR" altLang="en-US" sz="1100" dirty="0" smtClean="0"/>
              <a:t>정지훈 </a:t>
            </a:r>
            <a:r>
              <a:rPr lang="en-US" altLang="ko-KR" sz="1100" dirty="0" smtClean="0"/>
              <a:t>Facebook  </a:t>
            </a:r>
            <a:r>
              <a:rPr lang="ko-KR" altLang="en-US" sz="1100" dirty="0" smtClean="0"/>
              <a:t>사진첩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2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5324535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최근의 인공지능 응용 시스템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6381328"/>
            <a:ext cx="3599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en-US" altLang="ko-KR" sz="1100" dirty="0"/>
              <a:t>Marcus </a:t>
            </a:r>
            <a:r>
              <a:rPr lang="en-US" altLang="ko-KR" sz="1100" dirty="0" err="1" smtClean="0"/>
              <a:t>Hutter</a:t>
            </a:r>
            <a:r>
              <a:rPr lang="en-US" altLang="ko-KR" sz="1100" dirty="0" smtClean="0"/>
              <a:t>, AGI 2017-</a:t>
            </a:r>
            <a:r>
              <a:rPr lang="ko-KR" altLang="en-US" sz="1100" dirty="0" smtClean="0"/>
              <a:t>정지훈 </a:t>
            </a:r>
            <a:r>
              <a:rPr lang="en-US" altLang="ko-KR" sz="1100" dirty="0" smtClean="0"/>
              <a:t>Facebook  </a:t>
            </a:r>
            <a:r>
              <a:rPr lang="ko-KR" altLang="en-US" sz="1100" dirty="0" smtClean="0"/>
              <a:t>사진첩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33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188640"/>
            <a:ext cx="5324535" cy="6036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3323" b="1" spc="-138" dirty="0" smtClean="0">
                <a:gradFill>
                  <a:gsLst>
                    <a:gs pos="10833">
                      <a:prstClr val="white"/>
                    </a:gs>
                    <a:gs pos="19167">
                      <a:prstClr val="white"/>
                    </a:gs>
                  </a:gsLst>
                  <a:lin ang="5400000" scaled="0"/>
                </a:gradFill>
                <a:effectLst>
                  <a:outerShdw blurRad="50800" algn="ctr" rotWithShape="0">
                    <a:prstClr val="black">
                      <a:alpha val="65000"/>
                    </a:prstClr>
                  </a:outerShdw>
                </a:effectLst>
              </a:rPr>
              <a:t>미래의 인공지능 응용 시스템</a:t>
            </a:r>
            <a:endParaRPr lang="ko-KR" altLang="en-US" sz="3323" b="1" spc="-138" dirty="0">
              <a:gradFill>
                <a:gsLst>
                  <a:gs pos="10833">
                    <a:prstClr val="white"/>
                  </a:gs>
                  <a:gs pos="19167">
                    <a:prstClr val="white"/>
                  </a:gs>
                </a:gsLst>
                <a:lin ang="5400000" scaled="0"/>
              </a:gradFill>
              <a:effectLst>
                <a:outerShdw blurRad="50800" algn="ctr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381328"/>
            <a:ext cx="3599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&gt; </a:t>
            </a:r>
            <a:r>
              <a:rPr lang="en-US" altLang="ko-KR" sz="1100" dirty="0"/>
              <a:t>Marcus </a:t>
            </a:r>
            <a:r>
              <a:rPr lang="en-US" altLang="ko-KR" sz="1100" dirty="0" err="1" smtClean="0"/>
              <a:t>Hutter</a:t>
            </a:r>
            <a:r>
              <a:rPr lang="en-US" altLang="ko-KR" sz="1100" dirty="0" smtClean="0"/>
              <a:t>, AGI 2017-</a:t>
            </a:r>
            <a:r>
              <a:rPr lang="ko-KR" altLang="en-US" sz="1100" dirty="0" smtClean="0"/>
              <a:t>정지훈 </a:t>
            </a:r>
            <a:r>
              <a:rPr lang="en-US" altLang="ko-KR" sz="1100" dirty="0" smtClean="0"/>
              <a:t>Facebook  </a:t>
            </a:r>
            <a:r>
              <a:rPr lang="ko-KR" altLang="en-US" sz="1100" dirty="0" smtClean="0"/>
              <a:t>사진첩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16405</TotalTime>
  <Words>1746</Words>
  <Application>Microsoft Office PowerPoint</Application>
  <PresentationFormat>화면 슬라이드 쇼(4:3)</PresentationFormat>
  <Paragraphs>555</Paragraphs>
  <Slides>51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51</vt:i4>
      </vt:variant>
    </vt:vector>
  </HeadingPairs>
  <TitlesOfParts>
    <vt:vector size="70" baseType="lpstr">
      <vt:lpstr>MS PGothic</vt:lpstr>
      <vt:lpstr>맑은 고딕</vt:lpstr>
      <vt:lpstr>Calibri</vt:lpstr>
      <vt:lpstr>Comic Sans MS</vt:lpstr>
      <vt:lpstr>Times New Roman</vt:lpstr>
      <vt:lpstr>나눔고딕</vt:lpstr>
      <vt:lpstr>굴림</vt:lpstr>
      <vt:lpstr>Cambria Math</vt:lpstr>
      <vt:lpstr>Helvetica</vt:lpstr>
      <vt:lpstr>MS PGothic</vt:lpstr>
      <vt:lpstr>Wingdings</vt:lpstr>
      <vt:lpstr>Arial</vt:lpstr>
      <vt:lpstr>Calibri Light</vt:lpstr>
      <vt:lpstr>Symbol</vt:lpstr>
      <vt:lpstr>나눔고딕 ExtraBold</vt:lpstr>
      <vt:lpstr>1_Office 테마</vt:lpstr>
      <vt:lpstr>2_Office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디지털통합전시플랫폼 개발 발표본</dc:title>
  <dc:creator>hsjang</dc:creator>
  <cp:lastModifiedBy>Yoo</cp:lastModifiedBy>
  <cp:revision>970</cp:revision>
  <cp:lastPrinted>2017-03-19T11:50:23Z</cp:lastPrinted>
  <dcterms:created xsi:type="dcterms:W3CDTF">2006-10-05T04:04:58Z</dcterms:created>
  <dcterms:modified xsi:type="dcterms:W3CDTF">2017-08-30T08:21:29Z</dcterms:modified>
</cp:coreProperties>
</file>